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1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6269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sv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svg"/><Relationship Id="rId4" Type="http://schemas.openxmlformats.org/officeDocument/2006/relationships/image" Target="../media/image2.sv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svg"/><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0.svg"/><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0.svg"/><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0.svg"/><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0.svg"/><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svg"/><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0.svg"/><Relationship Id="rId4" Type="http://schemas.openxmlformats.org/officeDocument/2006/relationships/image" Target="../media/image9.svg"/></Relationships>
</file>

<file path=ppt/slides/_rels/slide9.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8.svg"/><Relationship Id="rId7"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0.svg"/><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6.svg"/><Relationship Id="rId4" Type="http://schemas.openxmlformats.org/officeDocument/2006/relationships/image" Target="../media/image1.sv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0"/>
            <a:ext cx="3809905" cy="1904952"/>
          </a:xfrm>
          <a:prstGeom prst="rect">
            <a:avLst/>
          </a:prstGeom>
        </p:spPr>
      </p:pic>
      <p:pic>
        <p:nvPicPr>
          <p:cNvPr id="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81790" y="0"/>
            <a:ext cx="3764185" cy="2285943"/>
          </a:xfrm>
          <a:prstGeom prst="rect">
            <a:avLst/>
          </a:prstGeom>
        </p:spPr>
      </p:pic>
      <p:pic>
        <p:nvPicPr>
          <p:cNvPr id="4"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4952876"/>
            <a:ext cx="4063898" cy="1859404"/>
          </a:xfrm>
          <a:prstGeom prst="rect">
            <a:avLst/>
          </a:prstGeom>
        </p:spPr>
      </p:pic>
      <p:pic>
        <p:nvPicPr>
          <p:cNvPr id="5"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381790" y="4571886"/>
            <a:ext cx="3764185" cy="2240394"/>
          </a:xfrm>
          <a:prstGeom prst="rect">
            <a:avLst/>
          </a:prstGeom>
        </p:spPr>
      </p:pic>
      <p:pic>
        <p:nvPicPr>
          <p:cNvPr id="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89778" y="507987"/>
            <a:ext cx="1523962" cy="1269968"/>
          </a:xfrm>
          <a:prstGeom prst="rect">
            <a:avLst/>
          </a:prstGeom>
        </p:spPr>
      </p:pic>
      <p:pic>
        <p:nvPicPr>
          <p:cNvPr id="7"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34984" y="5079873"/>
            <a:ext cx="1396965" cy="1206470"/>
          </a:xfrm>
          <a:prstGeom prst="rect">
            <a:avLst/>
          </a:prstGeom>
        </p:spPr>
      </p:pic>
      <p:sp>
        <p:nvSpPr>
          <p:cNvPr id="8" name="Text 0"/>
          <p:cNvSpPr/>
          <p:nvPr/>
        </p:nvSpPr>
        <p:spPr>
          <a:xfrm>
            <a:off x="1015975" y="1015975"/>
            <a:ext cx="11130001" cy="939777"/>
          </a:xfrm>
          <a:prstGeom prst="rect">
            <a:avLst/>
          </a:prstGeom>
          <a:noFill/>
          <a:ln/>
        </p:spPr>
        <p:txBody>
          <a:bodyPr wrap="square" lIns="0" tIns="0" rIns="0" bIns="0" rtlCol="0" anchor="t"/>
          <a:lstStyle/>
          <a:p>
            <a:pPr marL="0" indent="0" algn="ctr">
              <a:lnSpc>
                <a:spcPct val="130000"/>
              </a:lnSpc>
              <a:buNone/>
            </a:pPr>
            <a:r>
              <a:rPr lang="en-US" sz="4000" b="1" dirty="0">
                <a:solidFill>
                  <a:srgbClr val="2D3436"/>
                </a:solidFill>
                <a:latin typeface="Calibri" pitchFamily="34" charset="0"/>
                <a:ea typeface="Calibri" pitchFamily="34" charset="-122"/>
                <a:cs typeface="Calibri" pitchFamily="34" charset="-120"/>
              </a:rPr>
              <a:t>Child Abuse Prevention </a:t>
            </a:r>
            <a:r>
              <a:rPr lang="en-US" sz="4000" dirty="0">
                <a:solidFill>
                  <a:srgbClr val="2D3436"/>
                </a:solidFill>
                <a:latin typeface="Calibri" pitchFamily="34" charset="0"/>
                <a:ea typeface="Calibri" pitchFamily="34" charset="-122"/>
                <a:cs typeface="Calibri" pitchFamily="34" charset="-120"/>
              </a:rPr>
              <a:t>
</a:t>
            </a:r>
            <a:endParaRPr lang="en-US" sz="4000" dirty="0"/>
          </a:p>
        </p:txBody>
      </p:sp>
      <p:sp>
        <p:nvSpPr>
          <p:cNvPr id="9" name="Text 1"/>
          <p:cNvSpPr/>
          <p:nvPr/>
        </p:nvSpPr>
        <p:spPr>
          <a:xfrm>
            <a:off x="1015975" y="3365416"/>
            <a:ext cx="10159746" cy="380990"/>
          </a:xfrm>
          <a:prstGeom prst="rect">
            <a:avLst/>
          </a:prstGeom>
          <a:noFill/>
          <a:ln/>
        </p:spPr>
        <p:txBody>
          <a:bodyPr wrap="square" lIns="0" tIns="0" rIns="0" bIns="0" rtlCol="0" anchor="t"/>
          <a:lstStyle/>
          <a:p>
            <a:pPr marL="0" indent="0" algn="ctr">
              <a:lnSpc>
                <a:spcPct val="130000"/>
              </a:lnSpc>
              <a:buNone/>
            </a:pPr>
            <a:r>
              <a:rPr lang="en-US" sz="1100" dirty="0">
                <a:solidFill>
                  <a:srgbClr val="888888"/>
                </a:solidFill>
                <a:latin typeface="Calibri" pitchFamily="34" charset="0"/>
                <a:ea typeface="Calibri" pitchFamily="34" charset="-122"/>
                <a:cs typeface="Calibri" pitchFamily="34" charset="-120"/>
              </a:rPr>
              <a:t>PRESENTED BY
</a:t>
            </a:r>
            <a:endParaRPr lang="en-US" sz="1100" dirty="0"/>
          </a:p>
        </p:txBody>
      </p:sp>
      <p:sp>
        <p:nvSpPr>
          <p:cNvPr id="10" name="Text 2"/>
          <p:cNvSpPr/>
          <p:nvPr/>
        </p:nvSpPr>
        <p:spPr>
          <a:xfrm>
            <a:off x="1015975" y="3670208"/>
            <a:ext cx="10540736" cy="584185"/>
          </a:xfrm>
          <a:prstGeom prst="rect">
            <a:avLst/>
          </a:prstGeom>
          <a:noFill/>
          <a:ln/>
        </p:spPr>
        <p:txBody>
          <a:bodyPr wrap="square" lIns="0" tIns="0" rIns="0" bIns="0" rtlCol="0" anchor="t"/>
          <a:lstStyle/>
          <a:p>
            <a:pPr marL="0" indent="0" algn="ctr">
              <a:lnSpc>
                <a:spcPct val="130000"/>
              </a:lnSpc>
              <a:buNone/>
            </a:pPr>
            <a:r>
              <a:rPr lang="en-US" sz="2200" dirty="0">
                <a:solidFill>
                  <a:srgbClr val="636E72"/>
                </a:solidFill>
                <a:latin typeface="Calibri" pitchFamily="34" charset="0"/>
                <a:ea typeface="Calibri" pitchFamily="34" charset="-122"/>
                <a:cs typeface="Calibri" pitchFamily="34" charset="-120"/>
              </a:rPr>
              <a:t>NATIONAL CHILDREN AND YOUTH SERVICES
</a:t>
            </a:r>
            <a:endParaRPr lang="en-US" sz="2200" dirty="0"/>
          </a:p>
        </p:txBody>
      </p:sp>
      <p:sp>
        <p:nvSpPr>
          <p:cNvPr id="11" name="Text 3"/>
          <p:cNvSpPr/>
          <p:nvPr/>
        </p:nvSpPr>
        <p:spPr>
          <a:xfrm>
            <a:off x="1015975" y="4254394"/>
            <a:ext cx="11130001" cy="507987"/>
          </a:xfrm>
          <a:prstGeom prst="rect">
            <a:avLst/>
          </a:prstGeom>
          <a:noFill/>
          <a:ln/>
        </p:spPr>
        <p:txBody>
          <a:bodyPr wrap="square" lIns="0" tIns="0" rIns="0" bIns="0" rtlCol="0" anchor="t"/>
          <a:lstStyle/>
          <a:p>
            <a:pPr marL="0" indent="0" algn="ctr">
              <a:lnSpc>
                <a:spcPct val="130000"/>
              </a:lnSpc>
              <a:buNone/>
            </a:pPr>
            <a:r>
              <a:rPr lang="en-US" sz="1800" dirty="0">
                <a:solidFill>
                  <a:srgbClr val="FF6B35"/>
                </a:solidFill>
                <a:latin typeface="Calibri" pitchFamily="34" charset="0"/>
                <a:ea typeface="Calibri" pitchFamily="34" charset="-122"/>
                <a:cs typeface="Calibri" pitchFamily="34" charset="-120"/>
              </a:rPr>
              <a:t>
</a:t>
            </a:r>
            <a:endParaRPr lang="en-US" sz="1800" dirty="0"/>
          </a:p>
        </p:txBody>
      </p:sp>
      <p:sp>
        <p:nvSpPr>
          <p:cNvPr id="12" name="Text 4"/>
          <p:cNvSpPr/>
          <p:nvPr/>
        </p:nvSpPr>
        <p:spPr>
          <a:xfrm>
            <a:off x="1015975" y="4825879"/>
            <a:ext cx="10159746" cy="380990"/>
          </a:xfrm>
          <a:prstGeom prst="rect">
            <a:avLst/>
          </a:prstGeom>
          <a:noFill/>
          <a:ln/>
        </p:spPr>
        <p:txBody>
          <a:bodyPr wrap="square" lIns="0" tIns="0" rIns="0" bIns="0" rtlCol="0" anchor="t"/>
          <a:lstStyle/>
          <a:p>
            <a:pPr marL="0" indent="0" algn="ctr">
              <a:lnSpc>
                <a:spcPct val="130000"/>
              </a:lnSpc>
              <a:buNone/>
            </a:pPr>
            <a:r>
              <a:rPr lang="en-US" sz="1400" dirty="0">
                <a:solidFill>
                  <a:srgbClr val="636E72"/>
                </a:solidFill>
                <a:latin typeface="Calibri" pitchFamily="34" charset="0"/>
                <a:ea typeface="Calibri" pitchFamily="34" charset="-122"/>
                <a:cs typeface="Calibri" pitchFamily="34" charset="-120"/>
              </a:rPr>
              <a:t>July 24, 2026
</a:t>
            </a:r>
            <a:endParaRPr lang="en-US" sz="1400" dirty="0"/>
          </a:p>
        </p:txBody>
      </p:sp>
      <p:pic>
        <p:nvPicPr>
          <p:cNvPr id="13" name="Image 6" descr="/static/uploads/62911/90bed018c1a043fa87acbf6ebb754125.png"/>
          <p:cNvPicPr>
            <a:picLocks noChangeAspect="1"/>
          </p:cNvPicPr>
          <p:nvPr/>
        </p:nvPicPr>
        <p:blipFill>
          <a:blip r:embed="rId9"/>
          <a:srcRect/>
          <a:stretch/>
        </p:blipFill>
        <p:spPr>
          <a:xfrm>
            <a:off x="375911" y="2451039"/>
            <a:ext cx="2390080" cy="230626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952876"/>
            <a:ext cx="3809905" cy="1859404"/>
          </a:xfrm>
          <a:prstGeom prst="rect">
            <a:avLst/>
          </a:prstGeom>
        </p:spPr>
      </p:pic>
      <p:pic>
        <p:nvPicPr>
          <p:cNvPr id="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81790" y="0"/>
            <a:ext cx="3764185" cy="2031949"/>
          </a:xfrm>
          <a:prstGeom prst="rect">
            <a:avLst/>
          </a:prstGeom>
        </p:spPr>
      </p:pic>
      <p:pic>
        <p:nvPicPr>
          <p:cNvPr id="4"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952876"/>
            <a:ext cx="3809905" cy="1859404"/>
          </a:xfrm>
          <a:prstGeom prst="rect">
            <a:avLst/>
          </a:prstGeom>
        </p:spPr>
      </p:pic>
      <p:pic>
        <p:nvPicPr>
          <p:cNvPr id="5"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81790" y="0"/>
            <a:ext cx="3764185" cy="2031949"/>
          </a:xfrm>
          <a:prstGeom prst="rect">
            <a:avLst/>
          </a:prstGeom>
        </p:spPr>
      </p:pic>
      <p:pic>
        <p:nvPicPr>
          <p:cNvPr id="6" name="Image 4"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4984" y="507987"/>
            <a:ext cx="1269968" cy="1142971"/>
          </a:xfrm>
          <a:prstGeom prst="rect">
            <a:avLst/>
          </a:prstGeom>
        </p:spPr>
      </p:pic>
      <p:pic>
        <p:nvPicPr>
          <p:cNvPr id="7" name="Image 5"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4984" y="507987"/>
            <a:ext cx="1269968" cy="1142971"/>
          </a:xfrm>
          <a:prstGeom prst="rect">
            <a:avLst/>
          </a:prstGeom>
        </p:spPr>
      </p:pic>
      <p:sp>
        <p:nvSpPr>
          <p:cNvPr id="8" name="Text 0"/>
          <p:cNvSpPr/>
          <p:nvPr/>
        </p:nvSpPr>
        <p:spPr>
          <a:xfrm>
            <a:off x="1015975" y="634984"/>
            <a:ext cx="8140496" cy="533387"/>
          </a:xfrm>
          <a:prstGeom prst="rect">
            <a:avLst/>
          </a:prstGeom>
          <a:noFill/>
          <a:ln/>
        </p:spPr>
        <p:txBody>
          <a:bodyPr wrap="square" lIns="0" tIns="0" rIns="0" bIns="0" rtlCol="0" anchor="t"/>
          <a:lstStyle/>
          <a:p>
            <a:pPr marL="0" indent="0" algn="l">
              <a:lnSpc>
                <a:spcPct val="120000"/>
              </a:lnSpc>
              <a:buNone/>
            </a:pPr>
            <a:r>
              <a:rPr lang="en-US" sz="2900" b="1" dirty="0">
                <a:solidFill>
                  <a:srgbClr val="2D3436"/>
                </a:solidFill>
                <a:latin typeface="Calibri" pitchFamily="34" charset="0"/>
                <a:ea typeface="Calibri" pitchFamily="34" charset="-122"/>
                <a:cs typeface="Calibri" pitchFamily="34" charset="-120"/>
              </a:rPr>
              <a:t>Understanding Child Abuse
</a:t>
            </a:r>
            <a:endParaRPr lang="en-US" sz="2900" dirty="0"/>
          </a:p>
        </p:txBody>
      </p:sp>
      <p:pic>
        <p:nvPicPr>
          <p:cNvPr id="9" name="Image 6" descr="preencoded.png"/>
          <p:cNvPicPr>
            <a:picLocks noChangeAspect="1"/>
          </p:cNvPicPr>
          <p:nvPr/>
        </p:nvPicPr>
        <p:blipFill>
          <a:blip r:embed="rId6"/>
          <a:srcRect/>
          <a:stretch/>
        </p:blipFill>
        <p:spPr>
          <a:xfrm>
            <a:off x="8775481" y="0"/>
            <a:ext cx="3370495" cy="6812280"/>
          </a:xfrm>
          <a:prstGeom prst="rect">
            <a:avLst/>
          </a:prstGeom>
        </p:spPr>
      </p:pic>
      <p:sp>
        <p:nvSpPr>
          <p:cNvPr id="10" name="Shape 1"/>
          <p:cNvSpPr/>
          <p:nvPr/>
        </p:nvSpPr>
        <p:spPr>
          <a:xfrm>
            <a:off x="380990" y="1600160"/>
            <a:ext cx="3962301" cy="2133547"/>
          </a:xfrm>
          <a:prstGeom prst="rect">
            <a:avLst/>
          </a:prstGeom>
          <a:noFill/>
          <a:ln/>
        </p:spPr>
        <p:txBody>
          <a:bodyPr/>
          <a:lstStyle/>
          <a:p>
            <a:endParaRPr lang="en-US"/>
          </a:p>
        </p:txBody>
      </p:sp>
      <p:sp>
        <p:nvSpPr>
          <p:cNvPr id="11" name="Text 2"/>
          <p:cNvSpPr/>
          <p:nvPr/>
        </p:nvSpPr>
        <p:spPr>
          <a:xfrm>
            <a:off x="634984" y="1828754"/>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2D3436"/>
                </a:solidFill>
                <a:latin typeface="Calibri" pitchFamily="34" charset="0"/>
                <a:ea typeface="Calibri" pitchFamily="34" charset="-122"/>
                <a:cs typeface="Calibri" pitchFamily="34" charset="-120"/>
              </a:rPr>
              <a:t>Definition of Child Abuse
</a:t>
            </a:r>
            <a:endParaRPr lang="en-US" sz="1300" dirty="0"/>
          </a:p>
        </p:txBody>
      </p:sp>
      <p:sp>
        <p:nvSpPr>
          <p:cNvPr id="12" name="Text 3"/>
          <p:cNvSpPr/>
          <p:nvPr/>
        </p:nvSpPr>
        <p:spPr>
          <a:xfrm>
            <a:off x="634984" y="2235144"/>
            <a:ext cx="3454314" cy="1269968"/>
          </a:xfrm>
          <a:prstGeom prst="rect">
            <a:avLst/>
          </a:prstGeom>
          <a:noFill/>
          <a:ln/>
        </p:spPr>
        <p:txBody>
          <a:bodyPr wrap="square" lIns="0" tIns="0" rIns="0" bIns="0" rtlCol="0" anchor="t"/>
          <a:lstStyle/>
          <a:p>
            <a:pPr marL="0" indent="0" algn="l">
              <a:lnSpc>
                <a:spcPct val="130000"/>
              </a:lnSpc>
              <a:buNone/>
            </a:pPr>
            <a:r>
              <a:rPr lang="en-US" sz="1300" dirty="0">
                <a:solidFill>
                  <a:srgbClr val="636E72"/>
                </a:solidFill>
                <a:latin typeface="Calibri" pitchFamily="34" charset="0"/>
                <a:ea typeface="Calibri" pitchFamily="34" charset="-122"/>
                <a:cs typeface="Calibri" pitchFamily="34" charset="-120"/>
              </a:rPr>
              <a:t>Child abuse is defined as harm or the risk of harm to a child due to actions or inactions by a responsible adult, impacting their safety and well-being.
</a:t>
            </a:r>
            <a:endParaRPr lang="en-US" sz="1300" dirty="0"/>
          </a:p>
        </p:txBody>
      </p:sp>
      <p:sp>
        <p:nvSpPr>
          <p:cNvPr id="13" name="Shape 4"/>
          <p:cNvSpPr/>
          <p:nvPr/>
        </p:nvSpPr>
        <p:spPr>
          <a:xfrm>
            <a:off x="4546486" y="1600160"/>
            <a:ext cx="3962301" cy="2438339"/>
          </a:xfrm>
          <a:prstGeom prst="rect">
            <a:avLst/>
          </a:prstGeom>
          <a:noFill/>
          <a:ln/>
        </p:spPr>
        <p:txBody>
          <a:bodyPr/>
          <a:lstStyle/>
          <a:p>
            <a:endParaRPr lang="en-US"/>
          </a:p>
        </p:txBody>
      </p:sp>
      <p:sp>
        <p:nvSpPr>
          <p:cNvPr id="14" name="Text 5"/>
          <p:cNvSpPr/>
          <p:nvPr/>
        </p:nvSpPr>
        <p:spPr>
          <a:xfrm>
            <a:off x="4800480" y="1828754"/>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2D3436"/>
                </a:solidFill>
                <a:latin typeface="Calibri" pitchFamily="34" charset="0"/>
                <a:ea typeface="Calibri" pitchFamily="34" charset="-122"/>
                <a:cs typeface="Calibri" pitchFamily="34" charset="-120"/>
              </a:rPr>
              <a:t>Types of Abuse
</a:t>
            </a:r>
            <a:endParaRPr lang="en-US" sz="1300" dirty="0"/>
          </a:p>
        </p:txBody>
      </p:sp>
      <p:sp>
        <p:nvSpPr>
          <p:cNvPr id="15" name="Text 6"/>
          <p:cNvSpPr/>
          <p:nvPr/>
        </p:nvSpPr>
        <p:spPr>
          <a:xfrm>
            <a:off x="4800480" y="2235144"/>
            <a:ext cx="3454314" cy="1574761"/>
          </a:xfrm>
          <a:prstGeom prst="rect">
            <a:avLst/>
          </a:prstGeom>
          <a:noFill/>
          <a:ln/>
        </p:spPr>
        <p:txBody>
          <a:bodyPr wrap="square" lIns="0" tIns="0" rIns="0" bIns="0" rtlCol="0" anchor="t"/>
          <a:lstStyle/>
          <a:p>
            <a:pPr marL="0" indent="0" algn="l">
              <a:lnSpc>
                <a:spcPct val="130000"/>
              </a:lnSpc>
              <a:buNone/>
            </a:pPr>
            <a:r>
              <a:rPr lang="en-US" sz="1300" dirty="0">
                <a:solidFill>
                  <a:srgbClr val="636E72"/>
                </a:solidFill>
                <a:latin typeface="Calibri" pitchFamily="34" charset="0"/>
                <a:ea typeface="Calibri" pitchFamily="34" charset="-122"/>
                <a:cs typeface="Calibri" pitchFamily="34" charset="-120"/>
              </a:rPr>
              <a:t>Child abuse encompasses physical, emotional, sexual abuse, and neglect. Each type can severely affect a child's development and mental health, requiring immediate attention.
</a:t>
            </a:r>
            <a:endParaRPr lang="en-US" sz="1300" dirty="0"/>
          </a:p>
        </p:txBody>
      </p:sp>
      <p:sp>
        <p:nvSpPr>
          <p:cNvPr id="16" name="Shape 7"/>
          <p:cNvSpPr/>
          <p:nvPr/>
        </p:nvSpPr>
        <p:spPr>
          <a:xfrm>
            <a:off x="380990" y="4546486"/>
            <a:ext cx="8140496" cy="597014"/>
          </a:xfrm>
          <a:prstGeom prst="rect">
            <a:avLst/>
          </a:prstGeom>
          <a:noFill/>
          <a:ln/>
        </p:spPr>
        <p:txBody>
          <a:bodyPr/>
          <a:lstStyle/>
          <a:p>
            <a:endParaRPr lang="en-US"/>
          </a:p>
        </p:txBody>
      </p:sp>
      <p:sp>
        <p:nvSpPr>
          <p:cNvPr id="17" name="Text 8"/>
          <p:cNvSpPr/>
          <p:nvPr/>
        </p:nvSpPr>
        <p:spPr>
          <a:xfrm>
            <a:off x="634984" y="4775081"/>
            <a:ext cx="7632509" cy="380990"/>
          </a:xfrm>
          <a:prstGeom prst="rect">
            <a:avLst/>
          </a:prstGeom>
          <a:noFill/>
          <a:ln/>
        </p:spPr>
        <p:txBody>
          <a:bodyPr wrap="square" lIns="0" tIns="0" rIns="0" bIns="0" rtlCol="0" anchor="t"/>
          <a:lstStyle/>
          <a:p>
            <a:pPr marL="0" indent="0" algn="l">
              <a:lnSpc>
                <a:spcPct val="130000"/>
              </a:lnSpc>
              <a:buNone/>
            </a:pPr>
            <a:r>
              <a:rPr lang="en-US" sz="1300" b="1" dirty="0">
                <a:solidFill>
                  <a:srgbClr val="2D3436"/>
                </a:solidFill>
                <a:latin typeface="Calibri" pitchFamily="34" charset="0"/>
                <a:ea typeface="Calibri" pitchFamily="34" charset="-122"/>
                <a:cs typeface="Calibri" pitchFamily="34" charset="-120"/>
              </a:rPr>
              <a:t>Universal Risk
</a:t>
            </a:r>
            <a:endParaRPr lang="en-US" sz="1300" dirty="0"/>
          </a:p>
        </p:txBody>
      </p:sp>
      <p:sp>
        <p:nvSpPr>
          <p:cNvPr id="18" name="Text 9"/>
          <p:cNvSpPr/>
          <p:nvPr/>
        </p:nvSpPr>
        <p:spPr>
          <a:xfrm>
            <a:off x="634984" y="5181470"/>
            <a:ext cx="7632509" cy="924537"/>
          </a:xfrm>
          <a:prstGeom prst="rect">
            <a:avLst/>
          </a:prstGeom>
          <a:noFill/>
          <a:ln/>
        </p:spPr>
        <p:txBody>
          <a:bodyPr wrap="square" lIns="0" tIns="0" rIns="0" bIns="0" rtlCol="0" anchor="t"/>
          <a:lstStyle/>
          <a:p>
            <a:pPr marL="0" indent="0" algn="l">
              <a:lnSpc>
                <a:spcPct val="130000"/>
              </a:lnSpc>
              <a:buNone/>
            </a:pPr>
            <a:r>
              <a:rPr lang="en-US" sz="1300" dirty="0">
                <a:solidFill>
                  <a:srgbClr val="636E72"/>
                </a:solidFill>
                <a:latin typeface="Calibri" pitchFamily="34" charset="0"/>
                <a:ea typeface="Calibri" pitchFamily="34" charset="-122"/>
                <a:cs typeface="Calibri" pitchFamily="34" charset="-120"/>
              </a:rPr>
              <a:t>Abuse can occur in any family, regardless of socioeconomic status, education, or cultural background. Awareness and recognition are essential for effective prevention and intervention.
</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952876"/>
            <a:ext cx="3809905" cy="1859404"/>
          </a:xfrm>
          <a:prstGeom prst="rect">
            <a:avLst/>
          </a:prstGeom>
        </p:spPr>
      </p:pic>
      <p:pic>
        <p:nvPicPr>
          <p:cNvPr id="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81790" y="0"/>
            <a:ext cx="3764185" cy="2031949"/>
          </a:xfrm>
          <a:prstGeom prst="rect">
            <a:avLst/>
          </a:prstGeom>
        </p:spPr>
      </p:pic>
      <p:pic>
        <p:nvPicPr>
          <p:cNvPr id="4"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952876"/>
            <a:ext cx="3809905" cy="1859404"/>
          </a:xfrm>
          <a:prstGeom prst="rect">
            <a:avLst/>
          </a:prstGeom>
        </p:spPr>
      </p:pic>
      <p:pic>
        <p:nvPicPr>
          <p:cNvPr id="5"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81790" y="0"/>
            <a:ext cx="3764185" cy="2031949"/>
          </a:xfrm>
          <a:prstGeom prst="rect">
            <a:avLst/>
          </a:prstGeom>
        </p:spPr>
      </p:pic>
      <p:pic>
        <p:nvPicPr>
          <p:cNvPr id="6" name="Image 4"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4984" y="507987"/>
            <a:ext cx="1269968" cy="1142971"/>
          </a:xfrm>
          <a:prstGeom prst="rect">
            <a:avLst/>
          </a:prstGeom>
        </p:spPr>
      </p:pic>
      <p:pic>
        <p:nvPicPr>
          <p:cNvPr id="7" name="Image 5"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4984" y="507987"/>
            <a:ext cx="1269968" cy="1142971"/>
          </a:xfrm>
          <a:prstGeom prst="rect">
            <a:avLst/>
          </a:prstGeom>
        </p:spPr>
      </p:pic>
      <p:sp>
        <p:nvSpPr>
          <p:cNvPr id="8" name="Text 0"/>
          <p:cNvSpPr/>
          <p:nvPr/>
        </p:nvSpPr>
        <p:spPr>
          <a:xfrm>
            <a:off x="1015975" y="634984"/>
            <a:ext cx="8140496" cy="533387"/>
          </a:xfrm>
          <a:prstGeom prst="rect">
            <a:avLst/>
          </a:prstGeom>
          <a:noFill/>
          <a:ln/>
        </p:spPr>
        <p:txBody>
          <a:bodyPr wrap="square" lIns="0" tIns="0" rIns="0" bIns="0" rtlCol="0" anchor="t"/>
          <a:lstStyle/>
          <a:p>
            <a:pPr marL="0" indent="0" algn="l">
              <a:lnSpc>
                <a:spcPct val="120000"/>
              </a:lnSpc>
              <a:buNone/>
            </a:pPr>
            <a:r>
              <a:rPr lang="en-US" sz="2900" b="1" dirty="0">
                <a:solidFill>
                  <a:srgbClr val="2D3436"/>
                </a:solidFill>
                <a:latin typeface="Calibri" pitchFamily="34" charset="0"/>
                <a:ea typeface="Calibri" pitchFamily="34" charset="-122"/>
                <a:cs typeface="Calibri" pitchFamily="34" charset="-120"/>
              </a:rPr>
              <a:t>Risk Factors for Abuse
</a:t>
            </a:r>
            <a:endParaRPr lang="en-US" sz="2900" dirty="0"/>
          </a:p>
        </p:txBody>
      </p:sp>
      <p:pic>
        <p:nvPicPr>
          <p:cNvPr id="9" name="Image 6" descr="preencoded.png"/>
          <p:cNvPicPr>
            <a:picLocks noChangeAspect="1"/>
          </p:cNvPicPr>
          <p:nvPr/>
        </p:nvPicPr>
        <p:blipFill>
          <a:blip r:embed="rId6"/>
          <a:srcRect/>
          <a:stretch/>
        </p:blipFill>
        <p:spPr>
          <a:xfrm>
            <a:off x="8775481" y="0"/>
            <a:ext cx="3370495" cy="6812280"/>
          </a:xfrm>
          <a:prstGeom prst="rect">
            <a:avLst/>
          </a:prstGeom>
        </p:spPr>
      </p:pic>
      <p:sp>
        <p:nvSpPr>
          <p:cNvPr id="10" name="Shape 1"/>
          <p:cNvSpPr/>
          <p:nvPr/>
        </p:nvSpPr>
        <p:spPr>
          <a:xfrm>
            <a:off x="380990" y="1600160"/>
            <a:ext cx="3962301" cy="2438339"/>
          </a:xfrm>
          <a:prstGeom prst="rect">
            <a:avLst/>
          </a:prstGeom>
          <a:noFill/>
          <a:ln/>
        </p:spPr>
        <p:txBody>
          <a:bodyPr/>
          <a:lstStyle/>
          <a:p>
            <a:endParaRPr lang="en-US"/>
          </a:p>
        </p:txBody>
      </p:sp>
      <p:sp>
        <p:nvSpPr>
          <p:cNvPr id="11" name="Text 2"/>
          <p:cNvSpPr/>
          <p:nvPr/>
        </p:nvSpPr>
        <p:spPr>
          <a:xfrm>
            <a:off x="634984" y="1828754"/>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2D3436"/>
                </a:solidFill>
                <a:latin typeface="Calibri" pitchFamily="34" charset="0"/>
                <a:ea typeface="Calibri" pitchFamily="34" charset="-122"/>
                <a:cs typeface="Calibri" pitchFamily="34" charset="-120"/>
              </a:rPr>
              <a:t>Financial Hardship
</a:t>
            </a:r>
            <a:endParaRPr lang="en-US" sz="1300" dirty="0"/>
          </a:p>
        </p:txBody>
      </p:sp>
      <p:sp>
        <p:nvSpPr>
          <p:cNvPr id="12" name="Text 3"/>
          <p:cNvSpPr/>
          <p:nvPr/>
        </p:nvSpPr>
        <p:spPr>
          <a:xfrm>
            <a:off x="634984" y="2235144"/>
            <a:ext cx="3454314" cy="1574761"/>
          </a:xfrm>
          <a:prstGeom prst="rect">
            <a:avLst/>
          </a:prstGeom>
          <a:noFill/>
          <a:ln/>
        </p:spPr>
        <p:txBody>
          <a:bodyPr wrap="square" lIns="0" tIns="0" rIns="0" bIns="0" rtlCol="0" anchor="t"/>
          <a:lstStyle/>
          <a:p>
            <a:pPr marL="0" indent="0" algn="l">
              <a:lnSpc>
                <a:spcPct val="130000"/>
              </a:lnSpc>
              <a:buNone/>
            </a:pPr>
            <a:r>
              <a:rPr lang="en-US" sz="1300" dirty="0">
                <a:solidFill>
                  <a:srgbClr val="636E72"/>
                </a:solidFill>
                <a:latin typeface="Calibri" pitchFamily="34" charset="0"/>
                <a:ea typeface="Calibri" pitchFamily="34" charset="-122"/>
                <a:cs typeface="Calibri" pitchFamily="34" charset="-120"/>
              </a:rPr>
              <a:t>Financial difficulties can lead to increased stress, making families more vulnerable to conflict and potential abuse, affecting approximately 14% of U.S. families annually.
</a:t>
            </a:r>
            <a:endParaRPr lang="en-US" sz="1300" dirty="0"/>
          </a:p>
        </p:txBody>
      </p:sp>
      <p:sp>
        <p:nvSpPr>
          <p:cNvPr id="13" name="Shape 4"/>
          <p:cNvSpPr/>
          <p:nvPr/>
        </p:nvSpPr>
        <p:spPr>
          <a:xfrm>
            <a:off x="4546486" y="1600160"/>
            <a:ext cx="3962301" cy="2438339"/>
          </a:xfrm>
          <a:prstGeom prst="rect">
            <a:avLst/>
          </a:prstGeom>
          <a:noFill/>
          <a:ln/>
        </p:spPr>
        <p:txBody>
          <a:bodyPr/>
          <a:lstStyle/>
          <a:p>
            <a:endParaRPr lang="en-US"/>
          </a:p>
        </p:txBody>
      </p:sp>
      <p:sp>
        <p:nvSpPr>
          <p:cNvPr id="14" name="Text 5"/>
          <p:cNvSpPr/>
          <p:nvPr/>
        </p:nvSpPr>
        <p:spPr>
          <a:xfrm>
            <a:off x="4800480" y="1828754"/>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2D3436"/>
                </a:solidFill>
                <a:latin typeface="Calibri" pitchFamily="34" charset="0"/>
                <a:ea typeface="Calibri" pitchFamily="34" charset="-122"/>
                <a:cs typeface="Calibri" pitchFamily="34" charset="-120"/>
              </a:rPr>
              <a:t>Substance Misuse
</a:t>
            </a:r>
            <a:endParaRPr lang="en-US" sz="1300" dirty="0"/>
          </a:p>
        </p:txBody>
      </p:sp>
      <p:sp>
        <p:nvSpPr>
          <p:cNvPr id="15" name="Text 6"/>
          <p:cNvSpPr/>
          <p:nvPr/>
        </p:nvSpPr>
        <p:spPr>
          <a:xfrm>
            <a:off x="4800480" y="2235144"/>
            <a:ext cx="3454314" cy="1574761"/>
          </a:xfrm>
          <a:prstGeom prst="rect">
            <a:avLst/>
          </a:prstGeom>
          <a:noFill/>
          <a:ln/>
        </p:spPr>
        <p:txBody>
          <a:bodyPr wrap="square" lIns="0" tIns="0" rIns="0" bIns="0" rtlCol="0" anchor="t"/>
          <a:lstStyle/>
          <a:p>
            <a:pPr marL="0" indent="0" algn="l">
              <a:lnSpc>
                <a:spcPct val="130000"/>
              </a:lnSpc>
              <a:buNone/>
            </a:pPr>
            <a:r>
              <a:rPr lang="en-US" sz="1300" dirty="0">
                <a:solidFill>
                  <a:srgbClr val="636E72"/>
                </a:solidFill>
                <a:latin typeface="Calibri" pitchFamily="34" charset="0"/>
                <a:ea typeface="Calibri" pitchFamily="34" charset="-122"/>
                <a:cs typeface="Calibri" pitchFamily="34" charset="-120"/>
              </a:rPr>
              <a:t>Substance misuse significantly raises the risk of child abuse, with studies showing that 30% of child maltreatment cases involve caregivers struggling with addiction.
</a:t>
            </a:r>
            <a:endParaRPr lang="en-US" sz="1300" dirty="0"/>
          </a:p>
        </p:txBody>
      </p:sp>
      <p:sp>
        <p:nvSpPr>
          <p:cNvPr id="16" name="Shape 7"/>
          <p:cNvSpPr/>
          <p:nvPr/>
        </p:nvSpPr>
        <p:spPr>
          <a:xfrm>
            <a:off x="380990" y="4546486"/>
            <a:ext cx="8140496" cy="597014"/>
          </a:xfrm>
          <a:prstGeom prst="rect">
            <a:avLst/>
          </a:prstGeom>
          <a:noFill/>
          <a:ln/>
        </p:spPr>
        <p:txBody>
          <a:bodyPr/>
          <a:lstStyle/>
          <a:p>
            <a:endParaRPr lang="en-US"/>
          </a:p>
        </p:txBody>
      </p:sp>
      <p:sp>
        <p:nvSpPr>
          <p:cNvPr id="17" name="Text 8"/>
          <p:cNvSpPr/>
          <p:nvPr/>
        </p:nvSpPr>
        <p:spPr>
          <a:xfrm>
            <a:off x="634984" y="4775081"/>
            <a:ext cx="7632509" cy="380990"/>
          </a:xfrm>
          <a:prstGeom prst="rect">
            <a:avLst/>
          </a:prstGeom>
          <a:noFill/>
          <a:ln/>
        </p:spPr>
        <p:txBody>
          <a:bodyPr wrap="square" lIns="0" tIns="0" rIns="0" bIns="0" rtlCol="0" anchor="t"/>
          <a:lstStyle/>
          <a:p>
            <a:pPr marL="0" indent="0" algn="l">
              <a:lnSpc>
                <a:spcPct val="130000"/>
              </a:lnSpc>
              <a:buNone/>
            </a:pPr>
            <a:r>
              <a:rPr lang="en-US" sz="1300" b="1" dirty="0">
                <a:solidFill>
                  <a:srgbClr val="2D3436"/>
                </a:solidFill>
                <a:latin typeface="Calibri" pitchFamily="34" charset="0"/>
                <a:ea typeface="Calibri" pitchFamily="34" charset="-122"/>
                <a:cs typeface="Calibri" pitchFamily="34" charset="-120"/>
              </a:rPr>
              <a:t>Domestic Violence
</a:t>
            </a:r>
            <a:endParaRPr lang="en-US" sz="1300" dirty="0"/>
          </a:p>
        </p:txBody>
      </p:sp>
      <p:sp>
        <p:nvSpPr>
          <p:cNvPr id="18" name="Text 9"/>
          <p:cNvSpPr/>
          <p:nvPr/>
        </p:nvSpPr>
        <p:spPr>
          <a:xfrm>
            <a:off x="634984" y="5181470"/>
            <a:ext cx="7632509" cy="924537"/>
          </a:xfrm>
          <a:prstGeom prst="rect">
            <a:avLst/>
          </a:prstGeom>
          <a:noFill/>
          <a:ln/>
        </p:spPr>
        <p:txBody>
          <a:bodyPr wrap="square" lIns="0" tIns="0" rIns="0" bIns="0" rtlCol="0" anchor="t"/>
          <a:lstStyle/>
          <a:p>
            <a:pPr marL="0" indent="0" algn="l">
              <a:lnSpc>
                <a:spcPct val="130000"/>
              </a:lnSpc>
              <a:buNone/>
            </a:pPr>
            <a:r>
              <a:rPr lang="en-US" sz="1300" dirty="0">
                <a:solidFill>
                  <a:srgbClr val="636E72"/>
                </a:solidFill>
                <a:latin typeface="Calibri" pitchFamily="34" charset="0"/>
                <a:ea typeface="Calibri" pitchFamily="34" charset="-122"/>
                <a:cs typeface="Calibri" pitchFamily="34" charset="-120"/>
              </a:rPr>
              <a:t>Domestic violence and social isolation can heighten a child's vulnerability, with 15.5 million children exposed to domestic violence each year in the U.S.
</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952876"/>
            <a:ext cx="3809905" cy="1859404"/>
          </a:xfrm>
          <a:prstGeom prst="rect">
            <a:avLst/>
          </a:prstGeom>
        </p:spPr>
      </p:pic>
      <p:pic>
        <p:nvPicPr>
          <p:cNvPr id="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81790" y="0"/>
            <a:ext cx="3764185" cy="2031949"/>
          </a:xfrm>
          <a:prstGeom prst="rect">
            <a:avLst/>
          </a:prstGeom>
        </p:spPr>
      </p:pic>
      <p:pic>
        <p:nvPicPr>
          <p:cNvPr id="4"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952876"/>
            <a:ext cx="3809905" cy="1859404"/>
          </a:xfrm>
          <a:prstGeom prst="rect">
            <a:avLst/>
          </a:prstGeom>
        </p:spPr>
      </p:pic>
      <p:pic>
        <p:nvPicPr>
          <p:cNvPr id="5"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81790" y="0"/>
            <a:ext cx="3764185" cy="2031949"/>
          </a:xfrm>
          <a:prstGeom prst="rect">
            <a:avLst/>
          </a:prstGeom>
        </p:spPr>
      </p:pic>
      <p:pic>
        <p:nvPicPr>
          <p:cNvPr id="6" name="Image 4"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4984" y="507987"/>
            <a:ext cx="1269968" cy="1142971"/>
          </a:xfrm>
          <a:prstGeom prst="rect">
            <a:avLst/>
          </a:prstGeom>
        </p:spPr>
      </p:pic>
      <p:pic>
        <p:nvPicPr>
          <p:cNvPr id="7" name="Image 5"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4984" y="507987"/>
            <a:ext cx="1269968" cy="1142971"/>
          </a:xfrm>
          <a:prstGeom prst="rect">
            <a:avLst/>
          </a:prstGeom>
        </p:spPr>
      </p:pic>
      <p:sp>
        <p:nvSpPr>
          <p:cNvPr id="8" name="Text 0"/>
          <p:cNvSpPr/>
          <p:nvPr/>
        </p:nvSpPr>
        <p:spPr>
          <a:xfrm>
            <a:off x="1015975" y="634984"/>
            <a:ext cx="8140496" cy="533387"/>
          </a:xfrm>
          <a:prstGeom prst="rect">
            <a:avLst/>
          </a:prstGeom>
          <a:noFill/>
          <a:ln/>
        </p:spPr>
        <p:txBody>
          <a:bodyPr wrap="square" lIns="0" tIns="0" rIns="0" bIns="0" rtlCol="0" anchor="t"/>
          <a:lstStyle/>
          <a:p>
            <a:pPr marL="0" indent="0" algn="l">
              <a:lnSpc>
                <a:spcPct val="120000"/>
              </a:lnSpc>
              <a:buNone/>
            </a:pPr>
            <a:r>
              <a:rPr lang="en-US" sz="2900" b="1" dirty="0">
                <a:solidFill>
                  <a:srgbClr val="2D3436"/>
                </a:solidFill>
                <a:latin typeface="Calibri" pitchFamily="34" charset="0"/>
                <a:ea typeface="Calibri" pitchFamily="34" charset="-122"/>
                <a:cs typeface="Calibri" pitchFamily="34" charset="-120"/>
              </a:rPr>
              <a:t>Protective Factors for Families
</a:t>
            </a:r>
            <a:endParaRPr lang="en-US" sz="2900" dirty="0"/>
          </a:p>
        </p:txBody>
      </p:sp>
      <p:pic>
        <p:nvPicPr>
          <p:cNvPr id="9" name="Image 6" descr="preencoded.png"/>
          <p:cNvPicPr>
            <a:picLocks noChangeAspect="1"/>
          </p:cNvPicPr>
          <p:nvPr/>
        </p:nvPicPr>
        <p:blipFill>
          <a:blip r:embed="rId6"/>
          <a:srcRect/>
          <a:stretch/>
        </p:blipFill>
        <p:spPr>
          <a:xfrm>
            <a:off x="8775481" y="0"/>
            <a:ext cx="3370495" cy="6812280"/>
          </a:xfrm>
          <a:prstGeom prst="rect">
            <a:avLst/>
          </a:prstGeom>
        </p:spPr>
      </p:pic>
      <p:sp>
        <p:nvSpPr>
          <p:cNvPr id="10" name="Shape 1"/>
          <p:cNvSpPr/>
          <p:nvPr/>
        </p:nvSpPr>
        <p:spPr>
          <a:xfrm>
            <a:off x="380990" y="1600160"/>
            <a:ext cx="3962301" cy="2438339"/>
          </a:xfrm>
          <a:prstGeom prst="rect">
            <a:avLst/>
          </a:prstGeom>
          <a:noFill/>
          <a:ln/>
        </p:spPr>
        <p:txBody>
          <a:bodyPr/>
          <a:lstStyle/>
          <a:p>
            <a:endParaRPr lang="en-US"/>
          </a:p>
        </p:txBody>
      </p:sp>
      <p:sp>
        <p:nvSpPr>
          <p:cNvPr id="11" name="Text 2"/>
          <p:cNvSpPr/>
          <p:nvPr/>
        </p:nvSpPr>
        <p:spPr>
          <a:xfrm>
            <a:off x="634984" y="1828754"/>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2D3436"/>
                </a:solidFill>
                <a:latin typeface="Calibri" pitchFamily="34" charset="0"/>
                <a:ea typeface="Calibri" pitchFamily="34" charset="-122"/>
                <a:cs typeface="Calibri" pitchFamily="34" charset="-120"/>
              </a:rPr>
              <a:t>Positive Social Connections
</a:t>
            </a:r>
            <a:endParaRPr lang="en-US" sz="1300" dirty="0"/>
          </a:p>
        </p:txBody>
      </p:sp>
      <p:sp>
        <p:nvSpPr>
          <p:cNvPr id="12" name="Text 3"/>
          <p:cNvSpPr/>
          <p:nvPr/>
        </p:nvSpPr>
        <p:spPr>
          <a:xfrm>
            <a:off x="634984" y="2235144"/>
            <a:ext cx="3454314" cy="1574761"/>
          </a:xfrm>
          <a:prstGeom prst="rect">
            <a:avLst/>
          </a:prstGeom>
          <a:noFill/>
          <a:ln/>
        </p:spPr>
        <p:txBody>
          <a:bodyPr wrap="square" lIns="0" tIns="0" rIns="0" bIns="0" rtlCol="0" anchor="t"/>
          <a:lstStyle/>
          <a:p>
            <a:pPr marL="0" indent="0" algn="l">
              <a:lnSpc>
                <a:spcPct val="130000"/>
              </a:lnSpc>
              <a:buNone/>
            </a:pPr>
            <a:r>
              <a:rPr lang="en-US" sz="1300" dirty="0">
                <a:solidFill>
                  <a:srgbClr val="636E72"/>
                </a:solidFill>
                <a:latin typeface="Calibri" pitchFamily="34" charset="0"/>
                <a:ea typeface="Calibri" pitchFamily="34" charset="-122"/>
                <a:cs typeface="Calibri" pitchFamily="34" charset="-120"/>
              </a:rPr>
              <a:t>Building strong social networks provides essential emotional and practical support, reducing stress and enhancing family resilience against potential abuse situations.
</a:t>
            </a:r>
            <a:endParaRPr lang="en-US" sz="1300" dirty="0"/>
          </a:p>
        </p:txBody>
      </p:sp>
      <p:sp>
        <p:nvSpPr>
          <p:cNvPr id="13" name="Shape 4"/>
          <p:cNvSpPr/>
          <p:nvPr/>
        </p:nvSpPr>
        <p:spPr>
          <a:xfrm>
            <a:off x="4546486" y="1600160"/>
            <a:ext cx="3962301" cy="2133547"/>
          </a:xfrm>
          <a:prstGeom prst="rect">
            <a:avLst/>
          </a:prstGeom>
          <a:noFill/>
          <a:ln/>
        </p:spPr>
        <p:txBody>
          <a:bodyPr/>
          <a:lstStyle/>
          <a:p>
            <a:endParaRPr lang="en-US"/>
          </a:p>
        </p:txBody>
      </p:sp>
      <p:sp>
        <p:nvSpPr>
          <p:cNvPr id="14" name="Text 5"/>
          <p:cNvSpPr/>
          <p:nvPr/>
        </p:nvSpPr>
        <p:spPr>
          <a:xfrm>
            <a:off x="4800480" y="1828754"/>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2D3436"/>
                </a:solidFill>
                <a:latin typeface="Calibri" pitchFamily="34" charset="0"/>
                <a:ea typeface="Calibri" pitchFamily="34" charset="-122"/>
                <a:cs typeface="Calibri" pitchFamily="34" charset="-120"/>
              </a:rPr>
              <a:t>Stable Housing &amp; Healthcare
</a:t>
            </a:r>
            <a:endParaRPr lang="en-US" sz="1300" dirty="0"/>
          </a:p>
        </p:txBody>
      </p:sp>
      <p:sp>
        <p:nvSpPr>
          <p:cNvPr id="15" name="Text 6"/>
          <p:cNvSpPr/>
          <p:nvPr/>
        </p:nvSpPr>
        <p:spPr>
          <a:xfrm>
            <a:off x="4800480" y="2235144"/>
            <a:ext cx="3454314" cy="1269968"/>
          </a:xfrm>
          <a:prstGeom prst="rect">
            <a:avLst/>
          </a:prstGeom>
          <a:noFill/>
          <a:ln/>
        </p:spPr>
        <p:txBody>
          <a:bodyPr wrap="square" lIns="0" tIns="0" rIns="0" bIns="0" rtlCol="0" anchor="t"/>
          <a:lstStyle/>
          <a:p>
            <a:pPr marL="0" indent="0" algn="l">
              <a:lnSpc>
                <a:spcPct val="130000"/>
              </a:lnSpc>
              <a:buNone/>
            </a:pPr>
            <a:r>
              <a:rPr lang="en-US" sz="1300" dirty="0">
                <a:solidFill>
                  <a:srgbClr val="636E72"/>
                </a:solidFill>
                <a:latin typeface="Calibri" pitchFamily="34" charset="0"/>
                <a:ea typeface="Calibri" pitchFamily="34" charset="-122"/>
                <a:cs typeface="Calibri" pitchFamily="34" charset="-120"/>
              </a:rPr>
              <a:t>Access to stable housing and healthcare is critical for family well-being, ensuring children’s basic needs are met and reducing the risk of neglect and abuse.
</a:t>
            </a:r>
            <a:endParaRPr lang="en-US" sz="1300" dirty="0"/>
          </a:p>
        </p:txBody>
      </p:sp>
      <p:sp>
        <p:nvSpPr>
          <p:cNvPr id="16" name="Shape 7"/>
          <p:cNvSpPr/>
          <p:nvPr/>
        </p:nvSpPr>
        <p:spPr>
          <a:xfrm>
            <a:off x="380990" y="4546486"/>
            <a:ext cx="8140496" cy="597014"/>
          </a:xfrm>
          <a:prstGeom prst="rect">
            <a:avLst/>
          </a:prstGeom>
          <a:noFill/>
          <a:ln/>
        </p:spPr>
        <p:txBody>
          <a:bodyPr/>
          <a:lstStyle/>
          <a:p>
            <a:endParaRPr lang="en-US"/>
          </a:p>
        </p:txBody>
      </p:sp>
      <p:sp>
        <p:nvSpPr>
          <p:cNvPr id="17" name="Text 8"/>
          <p:cNvSpPr/>
          <p:nvPr/>
        </p:nvSpPr>
        <p:spPr>
          <a:xfrm>
            <a:off x="634984" y="4775081"/>
            <a:ext cx="7632509" cy="380990"/>
          </a:xfrm>
          <a:prstGeom prst="rect">
            <a:avLst/>
          </a:prstGeom>
          <a:noFill/>
          <a:ln/>
        </p:spPr>
        <p:txBody>
          <a:bodyPr wrap="square" lIns="0" tIns="0" rIns="0" bIns="0" rtlCol="0" anchor="t"/>
          <a:lstStyle/>
          <a:p>
            <a:pPr marL="0" indent="0" algn="l">
              <a:lnSpc>
                <a:spcPct val="130000"/>
              </a:lnSpc>
              <a:buNone/>
            </a:pPr>
            <a:r>
              <a:rPr lang="en-US" sz="1300" b="1" dirty="0">
                <a:solidFill>
                  <a:srgbClr val="2D3436"/>
                </a:solidFill>
                <a:latin typeface="Calibri" pitchFamily="34" charset="0"/>
                <a:ea typeface="Calibri" pitchFamily="34" charset="-122"/>
                <a:cs typeface="Calibri" pitchFamily="34" charset="-120"/>
              </a:rPr>
              <a:t>Parenting Education
</a:t>
            </a:r>
            <a:endParaRPr lang="en-US" sz="1300" dirty="0"/>
          </a:p>
        </p:txBody>
      </p:sp>
      <p:sp>
        <p:nvSpPr>
          <p:cNvPr id="18" name="Text 9"/>
          <p:cNvSpPr/>
          <p:nvPr/>
        </p:nvSpPr>
        <p:spPr>
          <a:xfrm>
            <a:off x="634984" y="5181470"/>
            <a:ext cx="7632509" cy="924537"/>
          </a:xfrm>
          <a:prstGeom prst="rect">
            <a:avLst/>
          </a:prstGeom>
          <a:noFill/>
          <a:ln/>
        </p:spPr>
        <p:txBody>
          <a:bodyPr wrap="square" lIns="0" tIns="0" rIns="0" bIns="0" rtlCol="0" anchor="t"/>
          <a:lstStyle/>
          <a:p>
            <a:pPr marL="0" indent="0" algn="l">
              <a:lnSpc>
                <a:spcPct val="130000"/>
              </a:lnSpc>
              <a:buNone/>
            </a:pPr>
            <a:r>
              <a:rPr lang="en-US" sz="1300" dirty="0">
                <a:solidFill>
                  <a:srgbClr val="636E72"/>
                </a:solidFill>
                <a:latin typeface="Calibri" pitchFamily="34" charset="0"/>
                <a:ea typeface="Calibri" pitchFamily="34" charset="-122"/>
                <a:cs typeface="Calibri" pitchFamily="34" charset="-120"/>
              </a:rPr>
              <a:t>Engaging in parenting education fosters healthy family dynamics, equipping parents with skills to manage stress and promote positive interactions with their children.
</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952876"/>
            <a:ext cx="3809905" cy="1859404"/>
          </a:xfrm>
          <a:prstGeom prst="rect">
            <a:avLst/>
          </a:prstGeom>
        </p:spPr>
      </p:pic>
      <p:pic>
        <p:nvPicPr>
          <p:cNvPr id="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81790" y="0"/>
            <a:ext cx="3764185" cy="2031949"/>
          </a:xfrm>
          <a:prstGeom prst="rect">
            <a:avLst/>
          </a:prstGeom>
        </p:spPr>
      </p:pic>
      <p:pic>
        <p:nvPicPr>
          <p:cNvPr id="4"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952876"/>
            <a:ext cx="3809905" cy="1859404"/>
          </a:xfrm>
          <a:prstGeom prst="rect">
            <a:avLst/>
          </a:prstGeom>
        </p:spPr>
      </p:pic>
      <p:pic>
        <p:nvPicPr>
          <p:cNvPr id="5"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81790" y="0"/>
            <a:ext cx="3764185" cy="2031949"/>
          </a:xfrm>
          <a:prstGeom prst="rect">
            <a:avLst/>
          </a:prstGeom>
        </p:spPr>
      </p:pic>
      <p:pic>
        <p:nvPicPr>
          <p:cNvPr id="6" name="Image 4"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4984" y="507987"/>
            <a:ext cx="1269968" cy="1142971"/>
          </a:xfrm>
          <a:prstGeom prst="rect">
            <a:avLst/>
          </a:prstGeom>
        </p:spPr>
      </p:pic>
      <p:pic>
        <p:nvPicPr>
          <p:cNvPr id="7" name="Image 5"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4984" y="507987"/>
            <a:ext cx="1269968" cy="1142971"/>
          </a:xfrm>
          <a:prstGeom prst="rect">
            <a:avLst/>
          </a:prstGeom>
        </p:spPr>
      </p:pic>
      <p:sp>
        <p:nvSpPr>
          <p:cNvPr id="8" name="Text 0"/>
          <p:cNvSpPr/>
          <p:nvPr/>
        </p:nvSpPr>
        <p:spPr>
          <a:xfrm>
            <a:off x="1015975" y="634984"/>
            <a:ext cx="8140496" cy="533387"/>
          </a:xfrm>
          <a:prstGeom prst="rect">
            <a:avLst/>
          </a:prstGeom>
          <a:noFill/>
          <a:ln/>
        </p:spPr>
        <p:txBody>
          <a:bodyPr wrap="square" lIns="0" tIns="0" rIns="0" bIns="0" rtlCol="0" anchor="t"/>
          <a:lstStyle/>
          <a:p>
            <a:pPr marL="0" indent="0" algn="l">
              <a:lnSpc>
                <a:spcPct val="120000"/>
              </a:lnSpc>
              <a:buNone/>
            </a:pPr>
            <a:r>
              <a:rPr lang="en-US" sz="2900" b="1" dirty="0">
                <a:solidFill>
                  <a:srgbClr val="2D3436"/>
                </a:solidFill>
                <a:latin typeface="Calibri" pitchFamily="34" charset="0"/>
                <a:ea typeface="Calibri" pitchFamily="34" charset="-122"/>
                <a:cs typeface="Calibri" pitchFamily="34" charset="-120"/>
              </a:rPr>
              <a:t>Warning Signs of Abuse
</a:t>
            </a:r>
            <a:endParaRPr lang="en-US" sz="2900" dirty="0"/>
          </a:p>
        </p:txBody>
      </p:sp>
      <p:pic>
        <p:nvPicPr>
          <p:cNvPr id="9" name="Image 6" descr="preencoded.png"/>
          <p:cNvPicPr>
            <a:picLocks noChangeAspect="1"/>
          </p:cNvPicPr>
          <p:nvPr/>
        </p:nvPicPr>
        <p:blipFill>
          <a:blip r:embed="rId6"/>
          <a:srcRect/>
          <a:stretch/>
        </p:blipFill>
        <p:spPr>
          <a:xfrm>
            <a:off x="8775481" y="0"/>
            <a:ext cx="3370495" cy="6812280"/>
          </a:xfrm>
          <a:prstGeom prst="rect">
            <a:avLst/>
          </a:prstGeom>
        </p:spPr>
      </p:pic>
      <p:sp>
        <p:nvSpPr>
          <p:cNvPr id="10" name="Shape 1"/>
          <p:cNvSpPr/>
          <p:nvPr/>
        </p:nvSpPr>
        <p:spPr>
          <a:xfrm>
            <a:off x="380990" y="1600160"/>
            <a:ext cx="3962301" cy="2133547"/>
          </a:xfrm>
          <a:prstGeom prst="rect">
            <a:avLst/>
          </a:prstGeom>
          <a:noFill/>
          <a:ln/>
        </p:spPr>
        <p:txBody>
          <a:bodyPr/>
          <a:lstStyle/>
          <a:p>
            <a:endParaRPr lang="en-US"/>
          </a:p>
        </p:txBody>
      </p:sp>
      <p:sp>
        <p:nvSpPr>
          <p:cNvPr id="11" name="Text 2"/>
          <p:cNvSpPr/>
          <p:nvPr/>
        </p:nvSpPr>
        <p:spPr>
          <a:xfrm>
            <a:off x="634984" y="1828754"/>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2D3436"/>
                </a:solidFill>
                <a:latin typeface="Calibri" pitchFamily="34" charset="0"/>
                <a:ea typeface="Calibri" pitchFamily="34" charset="-122"/>
                <a:cs typeface="Calibri" pitchFamily="34" charset="-120"/>
              </a:rPr>
              <a:t>Signs in Children
</a:t>
            </a:r>
            <a:endParaRPr lang="en-US" sz="1300" dirty="0"/>
          </a:p>
        </p:txBody>
      </p:sp>
      <p:sp>
        <p:nvSpPr>
          <p:cNvPr id="12" name="Text 3"/>
          <p:cNvSpPr/>
          <p:nvPr/>
        </p:nvSpPr>
        <p:spPr>
          <a:xfrm>
            <a:off x="634984" y="2235144"/>
            <a:ext cx="3454314" cy="1269968"/>
          </a:xfrm>
          <a:prstGeom prst="rect">
            <a:avLst/>
          </a:prstGeom>
          <a:noFill/>
          <a:ln/>
        </p:spPr>
        <p:txBody>
          <a:bodyPr wrap="square" lIns="0" tIns="0" rIns="0" bIns="0" rtlCol="0" anchor="t"/>
          <a:lstStyle/>
          <a:p>
            <a:pPr marL="0" indent="0" algn="l">
              <a:lnSpc>
                <a:spcPct val="130000"/>
              </a:lnSpc>
              <a:buNone/>
            </a:pPr>
            <a:r>
              <a:rPr lang="en-US" sz="1300" dirty="0">
                <a:solidFill>
                  <a:srgbClr val="636E72"/>
                </a:solidFill>
                <a:latin typeface="Calibri" pitchFamily="34" charset="0"/>
                <a:ea typeface="Calibri" pitchFamily="34" charset="-122"/>
                <a:cs typeface="Calibri" pitchFamily="34" charset="-120"/>
              </a:rPr>
              <a:t>Children may exhibit unexplained injuries or sudden changes in behavior, such as extreme withdrawal or aggression, indicating potential distress or abuse.
</a:t>
            </a:r>
            <a:endParaRPr lang="en-US" sz="1300" dirty="0"/>
          </a:p>
        </p:txBody>
      </p:sp>
      <p:sp>
        <p:nvSpPr>
          <p:cNvPr id="13" name="Shape 4"/>
          <p:cNvSpPr/>
          <p:nvPr/>
        </p:nvSpPr>
        <p:spPr>
          <a:xfrm>
            <a:off x="4546486" y="1600160"/>
            <a:ext cx="3962301" cy="2133547"/>
          </a:xfrm>
          <a:prstGeom prst="rect">
            <a:avLst/>
          </a:prstGeom>
          <a:noFill/>
          <a:ln/>
        </p:spPr>
        <p:txBody>
          <a:bodyPr/>
          <a:lstStyle/>
          <a:p>
            <a:endParaRPr lang="en-US"/>
          </a:p>
        </p:txBody>
      </p:sp>
      <p:sp>
        <p:nvSpPr>
          <p:cNvPr id="14" name="Text 5"/>
          <p:cNvSpPr/>
          <p:nvPr/>
        </p:nvSpPr>
        <p:spPr>
          <a:xfrm>
            <a:off x="4800480" y="1828754"/>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2D3436"/>
                </a:solidFill>
                <a:latin typeface="Calibri" pitchFamily="34" charset="0"/>
                <a:ea typeface="Calibri" pitchFamily="34" charset="-122"/>
                <a:cs typeface="Calibri" pitchFamily="34" charset="-120"/>
              </a:rPr>
              <a:t>Behavioral Indicators
</a:t>
            </a:r>
            <a:endParaRPr lang="en-US" sz="1300" dirty="0"/>
          </a:p>
        </p:txBody>
      </p:sp>
      <p:sp>
        <p:nvSpPr>
          <p:cNvPr id="15" name="Text 6"/>
          <p:cNvSpPr/>
          <p:nvPr/>
        </p:nvSpPr>
        <p:spPr>
          <a:xfrm>
            <a:off x="4800480" y="2235144"/>
            <a:ext cx="3454314" cy="1269968"/>
          </a:xfrm>
          <a:prstGeom prst="rect">
            <a:avLst/>
          </a:prstGeom>
          <a:noFill/>
          <a:ln/>
        </p:spPr>
        <p:txBody>
          <a:bodyPr wrap="square" lIns="0" tIns="0" rIns="0" bIns="0" rtlCol="0" anchor="t"/>
          <a:lstStyle/>
          <a:p>
            <a:pPr marL="0" indent="0" algn="l">
              <a:lnSpc>
                <a:spcPct val="130000"/>
              </a:lnSpc>
              <a:buNone/>
            </a:pPr>
            <a:r>
              <a:rPr lang="en-US" sz="1300" dirty="0">
                <a:solidFill>
                  <a:srgbClr val="636E72"/>
                </a:solidFill>
                <a:latin typeface="Calibri" pitchFamily="34" charset="0"/>
                <a:ea typeface="Calibri" pitchFamily="34" charset="-122"/>
                <a:cs typeface="Calibri" pitchFamily="34" charset="-120"/>
              </a:rPr>
              <a:t>Signs of withdrawal, aggression, or poor hygiene can suggest a child is experiencing abuse. Frequent absences from school may also be a red flag.
</a:t>
            </a:r>
            <a:endParaRPr lang="en-US" sz="1300" dirty="0"/>
          </a:p>
        </p:txBody>
      </p:sp>
      <p:sp>
        <p:nvSpPr>
          <p:cNvPr id="16" name="Shape 7"/>
          <p:cNvSpPr/>
          <p:nvPr/>
        </p:nvSpPr>
        <p:spPr>
          <a:xfrm>
            <a:off x="380990" y="4241694"/>
            <a:ext cx="8140496" cy="901806"/>
          </a:xfrm>
          <a:prstGeom prst="rect">
            <a:avLst/>
          </a:prstGeom>
          <a:noFill/>
          <a:ln/>
        </p:spPr>
        <p:txBody>
          <a:bodyPr/>
          <a:lstStyle/>
          <a:p>
            <a:endParaRPr lang="en-US"/>
          </a:p>
        </p:txBody>
      </p:sp>
      <p:sp>
        <p:nvSpPr>
          <p:cNvPr id="17" name="Text 8"/>
          <p:cNvSpPr/>
          <p:nvPr/>
        </p:nvSpPr>
        <p:spPr>
          <a:xfrm>
            <a:off x="634984" y="4470288"/>
            <a:ext cx="7632509" cy="380990"/>
          </a:xfrm>
          <a:prstGeom prst="rect">
            <a:avLst/>
          </a:prstGeom>
          <a:noFill/>
          <a:ln/>
        </p:spPr>
        <p:txBody>
          <a:bodyPr wrap="square" lIns="0" tIns="0" rIns="0" bIns="0" rtlCol="0" anchor="t"/>
          <a:lstStyle/>
          <a:p>
            <a:pPr marL="0" indent="0" algn="l">
              <a:lnSpc>
                <a:spcPct val="130000"/>
              </a:lnSpc>
              <a:buNone/>
            </a:pPr>
            <a:r>
              <a:rPr lang="en-US" sz="1300" b="1" dirty="0">
                <a:solidFill>
                  <a:srgbClr val="2D3436"/>
                </a:solidFill>
                <a:latin typeface="Calibri" pitchFamily="34" charset="0"/>
                <a:ea typeface="Calibri" pitchFamily="34" charset="-122"/>
                <a:cs typeface="Calibri" pitchFamily="34" charset="-120"/>
              </a:rPr>
              <a:t>Adult Warning Signs
</a:t>
            </a:r>
            <a:endParaRPr lang="en-US" sz="1300" dirty="0"/>
          </a:p>
        </p:txBody>
      </p:sp>
      <p:sp>
        <p:nvSpPr>
          <p:cNvPr id="18" name="Text 9"/>
          <p:cNvSpPr/>
          <p:nvPr/>
        </p:nvSpPr>
        <p:spPr>
          <a:xfrm>
            <a:off x="634984" y="4876678"/>
            <a:ext cx="7632509" cy="693403"/>
          </a:xfrm>
          <a:prstGeom prst="rect">
            <a:avLst/>
          </a:prstGeom>
          <a:noFill/>
          <a:ln/>
        </p:spPr>
        <p:txBody>
          <a:bodyPr wrap="square" lIns="0" tIns="0" rIns="0" bIns="0" rtlCol="0" anchor="t"/>
          <a:lstStyle/>
          <a:p>
            <a:pPr marL="0" indent="0" algn="l">
              <a:lnSpc>
                <a:spcPct val="130000"/>
              </a:lnSpc>
              <a:buNone/>
            </a:pPr>
            <a:r>
              <a:rPr lang="en-US" sz="1300" dirty="0">
                <a:solidFill>
                  <a:srgbClr val="636E72"/>
                </a:solidFill>
                <a:latin typeface="Calibri" pitchFamily="34" charset="0"/>
                <a:ea typeface="Calibri" pitchFamily="34" charset="-122"/>
                <a:cs typeface="Calibri" pitchFamily="34" charset="-120"/>
              </a:rPr>
              <a:t>Adults may display excessive discipline, show little concern for a child's well-being, or isolate the child, which can indicate potential abuse.
</a:t>
            </a:r>
            <a:endParaRPr lang="en-US" sz="1300" dirty="0"/>
          </a:p>
        </p:txBody>
      </p:sp>
      <p:pic>
        <p:nvPicPr>
          <p:cNvPr id="21" name="Picture 20">
            <a:extLst>
              <a:ext uri="{FF2B5EF4-FFF2-40B4-BE49-F238E27FC236}">
                <a16:creationId xmlns:a16="http://schemas.microsoft.com/office/drawing/2014/main" id="{EDF1F41D-750D-60B1-246D-69B4ACD37FE1}"/>
              </a:ext>
            </a:extLst>
          </p:cNvPr>
          <p:cNvPicPr>
            <a:picLocks noChangeAspect="1"/>
          </p:cNvPicPr>
          <p:nvPr/>
        </p:nvPicPr>
        <p:blipFill>
          <a:blip r:embed="rId7"/>
          <a:stretch>
            <a:fillRect/>
          </a:stretch>
        </p:blipFill>
        <p:spPr>
          <a:xfrm>
            <a:off x="7246139" y="5882578"/>
            <a:ext cx="1275348" cy="85023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952876"/>
            <a:ext cx="3809905" cy="1859404"/>
          </a:xfrm>
          <a:prstGeom prst="rect">
            <a:avLst/>
          </a:prstGeom>
        </p:spPr>
      </p:pic>
      <p:pic>
        <p:nvPicPr>
          <p:cNvPr id="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81790" y="0"/>
            <a:ext cx="3764185" cy="2031949"/>
          </a:xfrm>
          <a:prstGeom prst="rect">
            <a:avLst/>
          </a:prstGeom>
        </p:spPr>
      </p:pic>
      <p:pic>
        <p:nvPicPr>
          <p:cNvPr id="4"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952876"/>
            <a:ext cx="3809905" cy="1859404"/>
          </a:xfrm>
          <a:prstGeom prst="rect">
            <a:avLst/>
          </a:prstGeom>
        </p:spPr>
      </p:pic>
      <p:pic>
        <p:nvPicPr>
          <p:cNvPr id="5"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81790" y="0"/>
            <a:ext cx="3764185" cy="2031949"/>
          </a:xfrm>
          <a:prstGeom prst="rect">
            <a:avLst/>
          </a:prstGeom>
        </p:spPr>
      </p:pic>
      <p:pic>
        <p:nvPicPr>
          <p:cNvPr id="6" name="Image 4"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4984" y="507987"/>
            <a:ext cx="1269968" cy="1142971"/>
          </a:xfrm>
          <a:prstGeom prst="rect">
            <a:avLst/>
          </a:prstGeom>
        </p:spPr>
      </p:pic>
      <p:pic>
        <p:nvPicPr>
          <p:cNvPr id="7" name="Image 5"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4984" y="507987"/>
            <a:ext cx="1269968" cy="1142971"/>
          </a:xfrm>
          <a:prstGeom prst="rect">
            <a:avLst/>
          </a:prstGeom>
        </p:spPr>
      </p:pic>
      <p:sp>
        <p:nvSpPr>
          <p:cNvPr id="8" name="Text 0"/>
          <p:cNvSpPr/>
          <p:nvPr/>
        </p:nvSpPr>
        <p:spPr>
          <a:xfrm>
            <a:off x="1015975" y="634984"/>
            <a:ext cx="8140496" cy="533387"/>
          </a:xfrm>
          <a:prstGeom prst="rect">
            <a:avLst/>
          </a:prstGeom>
          <a:noFill/>
          <a:ln/>
        </p:spPr>
        <p:txBody>
          <a:bodyPr wrap="square" lIns="0" tIns="0" rIns="0" bIns="0" rtlCol="0" anchor="t"/>
          <a:lstStyle/>
          <a:p>
            <a:pPr marL="0" indent="0" algn="l">
              <a:lnSpc>
                <a:spcPct val="120000"/>
              </a:lnSpc>
              <a:buNone/>
            </a:pPr>
            <a:r>
              <a:rPr lang="en-US" sz="2900" b="1" dirty="0">
                <a:solidFill>
                  <a:srgbClr val="2D3436"/>
                </a:solidFill>
                <a:latin typeface="Calibri" pitchFamily="34" charset="0"/>
                <a:ea typeface="Calibri" pitchFamily="34" charset="-122"/>
                <a:cs typeface="Calibri" pitchFamily="34" charset="-120"/>
              </a:rPr>
              <a:t>Healthy Parenting Practices
</a:t>
            </a:r>
            <a:endParaRPr lang="en-US" sz="2900" dirty="0"/>
          </a:p>
        </p:txBody>
      </p:sp>
      <p:pic>
        <p:nvPicPr>
          <p:cNvPr id="9" name="Image 6" descr="preencoded.png"/>
          <p:cNvPicPr>
            <a:picLocks noChangeAspect="1"/>
          </p:cNvPicPr>
          <p:nvPr/>
        </p:nvPicPr>
        <p:blipFill>
          <a:blip r:embed="rId6"/>
          <a:srcRect/>
          <a:stretch/>
        </p:blipFill>
        <p:spPr>
          <a:xfrm>
            <a:off x="8775481" y="0"/>
            <a:ext cx="3370495" cy="6812280"/>
          </a:xfrm>
          <a:prstGeom prst="rect">
            <a:avLst/>
          </a:prstGeom>
        </p:spPr>
      </p:pic>
      <p:sp>
        <p:nvSpPr>
          <p:cNvPr id="10" name="Shape 1"/>
          <p:cNvSpPr/>
          <p:nvPr/>
        </p:nvSpPr>
        <p:spPr>
          <a:xfrm>
            <a:off x="380990" y="1600160"/>
            <a:ext cx="3962301" cy="2438339"/>
          </a:xfrm>
          <a:prstGeom prst="rect">
            <a:avLst/>
          </a:prstGeom>
          <a:noFill/>
          <a:ln/>
        </p:spPr>
        <p:txBody>
          <a:bodyPr/>
          <a:lstStyle/>
          <a:p>
            <a:endParaRPr lang="en-US"/>
          </a:p>
        </p:txBody>
      </p:sp>
      <p:sp>
        <p:nvSpPr>
          <p:cNvPr id="11" name="Text 2"/>
          <p:cNvSpPr/>
          <p:nvPr/>
        </p:nvSpPr>
        <p:spPr>
          <a:xfrm>
            <a:off x="634984" y="1828754"/>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2D3436"/>
                </a:solidFill>
                <a:latin typeface="Calibri" pitchFamily="34" charset="0"/>
                <a:ea typeface="Calibri" pitchFamily="34" charset="-122"/>
                <a:cs typeface="Calibri" pitchFamily="34" charset="-120"/>
              </a:rPr>
              <a:t>Listening with Patience
</a:t>
            </a:r>
            <a:endParaRPr lang="en-US" sz="1300" dirty="0"/>
          </a:p>
        </p:txBody>
      </p:sp>
      <p:sp>
        <p:nvSpPr>
          <p:cNvPr id="12" name="Text 3"/>
          <p:cNvSpPr/>
          <p:nvPr/>
        </p:nvSpPr>
        <p:spPr>
          <a:xfrm>
            <a:off x="634984" y="2235144"/>
            <a:ext cx="3454314" cy="1574761"/>
          </a:xfrm>
          <a:prstGeom prst="rect">
            <a:avLst/>
          </a:prstGeom>
          <a:noFill/>
          <a:ln/>
        </p:spPr>
        <p:txBody>
          <a:bodyPr wrap="square" lIns="0" tIns="0" rIns="0" bIns="0" rtlCol="0" anchor="t"/>
          <a:lstStyle/>
          <a:p>
            <a:pPr marL="0" indent="0" algn="l">
              <a:lnSpc>
                <a:spcPct val="130000"/>
              </a:lnSpc>
              <a:buNone/>
            </a:pPr>
            <a:r>
              <a:rPr lang="en-US" sz="1300" dirty="0">
                <a:solidFill>
                  <a:srgbClr val="636E72"/>
                </a:solidFill>
                <a:latin typeface="Calibri" pitchFamily="34" charset="0"/>
                <a:ea typeface="Calibri" pitchFamily="34" charset="-122"/>
                <a:cs typeface="Calibri" pitchFamily="34" charset="-120"/>
              </a:rPr>
              <a:t>Active listening fosters open communication, allowing children to express feelings. Studies show that children who feel heard are more likely to develop self-esteem and resilience.
</a:t>
            </a:r>
            <a:endParaRPr lang="en-US" sz="1300" dirty="0"/>
          </a:p>
        </p:txBody>
      </p:sp>
      <p:sp>
        <p:nvSpPr>
          <p:cNvPr id="13" name="Shape 4"/>
          <p:cNvSpPr/>
          <p:nvPr/>
        </p:nvSpPr>
        <p:spPr>
          <a:xfrm>
            <a:off x="4546486" y="1600160"/>
            <a:ext cx="3962301" cy="2438339"/>
          </a:xfrm>
          <a:prstGeom prst="rect">
            <a:avLst/>
          </a:prstGeom>
          <a:noFill/>
          <a:ln/>
        </p:spPr>
        <p:txBody>
          <a:bodyPr/>
          <a:lstStyle/>
          <a:p>
            <a:endParaRPr lang="en-US"/>
          </a:p>
        </p:txBody>
      </p:sp>
      <p:sp>
        <p:nvSpPr>
          <p:cNvPr id="14" name="Text 5"/>
          <p:cNvSpPr/>
          <p:nvPr/>
        </p:nvSpPr>
        <p:spPr>
          <a:xfrm>
            <a:off x="4800480" y="1828754"/>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2D3436"/>
                </a:solidFill>
                <a:latin typeface="Calibri" pitchFamily="34" charset="0"/>
                <a:ea typeface="Calibri" pitchFamily="34" charset="-122"/>
                <a:cs typeface="Calibri" pitchFamily="34" charset="-120"/>
              </a:rPr>
              <a:t>Creating Consistent Routines
</a:t>
            </a:r>
            <a:endParaRPr lang="en-US" sz="1300" dirty="0"/>
          </a:p>
        </p:txBody>
      </p:sp>
      <p:sp>
        <p:nvSpPr>
          <p:cNvPr id="15" name="Text 6"/>
          <p:cNvSpPr/>
          <p:nvPr/>
        </p:nvSpPr>
        <p:spPr>
          <a:xfrm>
            <a:off x="4800480" y="2235144"/>
            <a:ext cx="3454314" cy="1574761"/>
          </a:xfrm>
          <a:prstGeom prst="rect">
            <a:avLst/>
          </a:prstGeom>
          <a:noFill/>
          <a:ln/>
        </p:spPr>
        <p:txBody>
          <a:bodyPr wrap="square" lIns="0" tIns="0" rIns="0" bIns="0" rtlCol="0" anchor="t"/>
          <a:lstStyle/>
          <a:p>
            <a:pPr marL="0" indent="0" algn="l">
              <a:lnSpc>
                <a:spcPct val="130000"/>
              </a:lnSpc>
              <a:buNone/>
            </a:pPr>
            <a:r>
              <a:rPr lang="en-US" sz="1300" dirty="0">
                <a:solidFill>
                  <a:srgbClr val="636E72"/>
                </a:solidFill>
                <a:latin typeface="Calibri" pitchFamily="34" charset="0"/>
                <a:ea typeface="Calibri" pitchFamily="34" charset="-122"/>
                <a:cs typeface="Calibri" pitchFamily="34" charset="-120"/>
              </a:rPr>
              <a:t>Establishing daily routines helps children feel secure and understand expectations. Research indicates that children thrive in environments with predictable structures and schedules.
</a:t>
            </a:r>
            <a:endParaRPr lang="en-US" sz="1300" dirty="0"/>
          </a:p>
        </p:txBody>
      </p:sp>
      <p:sp>
        <p:nvSpPr>
          <p:cNvPr id="16" name="Shape 7"/>
          <p:cNvSpPr/>
          <p:nvPr/>
        </p:nvSpPr>
        <p:spPr>
          <a:xfrm>
            <a:off x="380990" y="4546486"/>
            <a:ext cx="8140496" cy="597014"/>
          </a:xfrm>
          <a:prstGeom prst="rect">
            <a:avLst/>
          </a:prstGeom>
          <a:noFill/>
          <a:ln/>
        </p:spPr>
        <p:txBody>
          <a:bodyPr/>
          <a:lstStyle/>
          <a:p>
            <a:endParaRPr lang="en-US"/>
          </a:p>
        </p:txBody>
      </p:sp>
      <p:sp>
        <p:nvSpPr>
          <p:cNvPr id="17" name="Text 8"/>
          <p:cNvSpPr/>
          <p:nvPr/>
        </p:nvSpPr>
        <p:spPr>
          <a:xfrm>
            <a:off x="634984" y="4775081"/>
            <a:ext cx="7632509" cy="380990"/>
          </a:xfrm>
          <a:prstGeom prst="rect">
            <a:avLst/>
          </a:prstGeom>
          <a:noFill/>
          <a:ln/>
        </p:spPr>
        <p:txBody>
          <a:bodyPr wrap="square" lIns="0" tIns="0" rIns="0" bIns="0" rtlCol="0" anchor="t"/>
          <a:lstStyle/>
          <a:p>
            <a:pPr marL="0" indent="0" algn="l">
              <a:lnSpc>
                <a:spcPct val="130000"/>
              </a:lnSpc>
              <a:buNone/>
            </a:pPr>
            <a:r>
              <a:rPr lang="en-US" sz="1300" b="1" dirty="0">
                <a:solidFill>
                  <a:srgbClr val="2D3436"/>
                </a:solidFill>
                <a:latin typeface="Calibri" pitchFamily="34" charset="0"/>
                <a:ea typeface="Calibri" pitchFamily="34" charset="-122"/>
                <a:cs typeface="Calibri" pitchFamily="34" charset="-120"/>
              </a:rPr>
              <a:t>Managing Stress Effectively
</a:t>
            </a:r>
            <a:endParaRPr lang="en-US" sz="1300" dirty="0"/>
          </a:p>
        </p:txBody>
      </p:sp>
      <p:sp>
        <p:nvSpPr>
          <p:cNvPr id="18" name="Text 9"/>
          <p:cNvSpPr/>
          <p:nvPr/>
        </p:nvSpPr>
        <p:spPr>
          <a:xfrm>
            <a:off x="634984" y="5181470"/>
            <a:ext cx="7632509" cy="965176"/>
          </a:xfrm>
          <a:prstGeom prst="rect">
            <a:avLst/>
          </a:prstGeom>
          <a:noFill/>
          <a:ln/>
        </p:spPr>
        <p:txBody>
          <a:bodyPr wrap="square" lIns="0" tIns="0" rIns="0" bIns="0" rtlCol="0" anchor="t"/>
          <a:lstStyle/>
          <a:p>
            <a:pPr marL="0" indent="0" algn="l">
              <a:lnSpc>
                <a:spcPct val="130000"/>
              </a:lnSpc>
              <a:buNone/>
            </a:pPr>
            <a:r>
              <a:rPr lang="en-US" sz="1300" dirty="0">
                <a:solidFill>
                  <a:srgbClr val="636E72"/>
                </a:solidFill>
                <a:latin typeface="Calibri" pitchFamily="34" charset="0"/>
                <a:ea typeface="Calibri" pitchFamily="34" charset="-122"/>
                <a:cs typeface="Calibri" pitchFamily="34" charset="-120"/>
              </a:rPr>
              <a:t>Healthy stress management techniques, such as mindfulness and exercise, are essential for parents. Lower stress levels positively impact parenting quality and children's emotional well-being.
</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952876"/>
            <a:ext cx="3809905" cy="1859404"/>
          </a:xfrm>
          <a:prstGeom prst="rect">
            <a:avLst/>
          </a:prstGeom>
        </p:spPr>
      </p:pic>
      <p:pic>
        <p:nvPicPr>
          <p:cNvPr id="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81790" y="0"/>
            <a:ext cx="3764185" cy="2031949"/>
          </a:xfrm>
          <a:prstGeom prst="rect">
            <a:avLst/>
          </a:prstGeom>
        </p:spPr>
      </p:pic>
      <p:pic>
        <p:nvPicPr>
          <p:cNvPr id="4"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952876"/>
            <a:ext cx="3809905" cy="1859404"/>
          </a:xfrm>
          <a:prstGeom prst="rect">
            <a:avLst/>
          </a:prstGeom>
        </p:spPr>
      </p:pic>
      <p:pic>
        <p:nvPicPr>
          <p:cNvPr id="5"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81790" y="0"/>
            <a:ext cx="3764185" cy="2031949"/>
          </a:xfrm>
          <a:prstGeom prst="rect">
            <a:avLst/>
          </a:prstGeom>
        </p:spPr>
      </p:pic>
      <p:pic>
        <p:nvPicPr>
          <p:cNvPr id="6" name="Image 4"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4984" y="507987"/>
            <a:ext cx="1269968" cy="1142971"/>
          </a:xfrm>
          <a:prstGeom prst="rect">
            <a:avLst/>
          </a:prstGeom>
        </p:spPr>
      </p:pic>
      <p:pic>
        <p:nvPicPr>
          <p:cNvPr id="7" name="Image 5"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4984" y="507987"/>
            <a:ext cx="1269968" cy="1142971"/>
          </a:xfrm>
          <a:prstGeom prst="rect">
            <a:avLst/>
          </a:prstGeom>
        </p:spPr>
      </p:pic>
      <p:sp>
        <p:nvSpPr>
          <p:cNvPr id="8" name="Text 0"/>
          <p:cNvSpPr/>
          <p:nvPr/>
        </p:nvSpPr>
        <p:spPr>
          <a:xfrm>
            <a:off x="1015975" y="634984"/>
            <a:ext cx="8140496" cy="533387"/>
          </a:xfrm>
          <a:prstGeom prst="rect">
            <a:avLst/>
          </a:prstGeom>
          <a:noFill/>
          <a:ln/>
        </p:spPr>
        <p:txBody>
          <a:bodyPr wrap="square" lIns="0" tIns="0" rIns="0" bIns="0" rtlCol="0" anchor="t"/>
          <a:lstStyle/>
          <a:p>
            <a:pPr marL="0" indent="0" algn="l">
              <a:lnSpc>
                <a:spcPct val="120000"/>
              </a:lnSpc>
              <a:buNone/>
            </a:pPr>
            <a:r>
              <a:rPr lang="en-US" sz="2900" b="1" dirty="0">
                <a:solidFill>
                  <a:srgbClr val="2D3436"/>
                </a:solidFill>
                <a:latin typeface="Calibri" pitchFamily="34" charset="0"/>
                <a:ea typeface="Calibri" pitchFamily="34" charset="-122"/>
                <a:cs typeface="Calibri" pitchFamily="34" charset="-120"/>
              </a:rPr>
              <a:t>Teaching Children About Safety
</a:t>
            </a:r>
            <a:endParaRPr lang="en-US" sz="2900" dirty="0"/>
          </a:p>
        </p:txBody>
      </p:sp>
      <p:pic>
        <p:nvPicPr>
          <p:cNvPr id="9" name="Image 6" descr="preencoded.png"/>
          <p:cNvPicPr>
            <a:picLocks noChangeAspect="1"/>
          </p:cNvPicPr>
          <p:nvPr/>
        </p:nvPicPr>
        <p:blipFill>
          <a:blip r:embed="rId6"/>
          <a:srcRect/>
          <a:stretch/>
        </p:blipFill>
        <p:spPr>
          <a:xfrm>
            <a:off x="8775481" y="0"/>
            <a:ext cx="3370495" cy="6812280"/>
          </a:xfrm>
          <a:prstGeom prst="rect">
            <a:avLst/>
          </a:prstGeom>
        </p:spPr>
      </p:pic>
      <p:sp>
        <p:nvSpPr>
          <p:cNvPr id="10" name="Shape 1"/>
          <p:cNvSpPr/>
          <p:nvPr/>
        </p:nvSpPr>
        <p:spPr>
          <a:xfrm>
            <a:off x="380990" y="1600160"/>
            <a:ext cx="3962301" cy="2133547"/>
          </a:xfrm>
          <a:prstGeom prst="rect">
            <a:avLst/>
          </a:prstGeom>
          <a:noFill/>
          <a:ln/>
        </p:spPr>
        <p:txBody>
          <a:bodyPr/>
          <a:lstStyle/>
          <a:p>
            <a:endParaRPr lang="en-US"/>
          </a:p>
        </p:txBody>
      </p:sp>
      <p:sp>
        <p:nvSpPr>
          <p:cNvPr id="11" name="Text 2"/>
          <p:cNvSpPr/>
          <p:nvPr/>
        </p:nvSpPr>
        <p:spPr>
          <a:xfrm>
            <a:off x="634984" y="1828754"/>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2D3436"/>
                </a:solidFill>
                <a:latin typeface="Calibri" pitchFamily="34" charset="0"/>
                <a:ea typeface="Calibri" pitchFamily="34" charset="-122"/>
                <a:cs typeface="Calibri" pitchFamily="34" charset="-120"/>
              </a:rPr>
              <a:t>Body Ownership Awareness
</a:t>
            </a:r>
            <a:endParaRPr lang="en-US" sz="1300" dirty="0"/>
          </a:p>
        </p:txBody>
      </p:sp>
      <p:sp>
        <p:nvSpPr>
          <p:cNvPr id="12" name="Text 3"/>
          <p:cNvSpPr/>
          <p:nvPr/>
        </p:nvSpPr>
        <p:spPr>
          <a:xfrm>
            <a:off x="634984" y="2235144"/>
            <a:ext cx="3454314" cy="1269968"/>
          </a:xfrm>
          <a:prstGeom prst="rect">
            <a:avLst/>
          </a:prstGeom>
          <a:noFill/>
          <a:ln/>
        </p:spPr>
        <p:txBody>
          <a:bodyPr wrap="square" lIns="0" tIns="0" rIns="0" bIns="0" rtlCol="0" anchor="t"/>
          <a:lstStyle/>
          <a:p>
            <a:pPr marL="0" indent="0" algn="l">
              <a:lnSpc>
                <a:spcPct val="130000"/>
              </a:lnSpc>
              <a:buNone/>
            </a:pPr>
            <a:r>
              <a:rPr lang="en-US" sz="1300" dirty="0">
                <a:solidFill>
                  <a:srgbClr val="636E72"/>
                </a:solidFill>
                <a:latin typeface="Calibri" pitchFamily="34" charset="0"/>
                <a:ea typeface="Calibri" pitchFamily="34" charset="-122"/>
                <a:cs typeface="Calibri" pitchFamily="34" charset="-120"/>
              </a:rPr>
              <a:t>Teach children that their body belongs to them, empowering them to understand personal boundaries and the importance of consent from an early age.
</a:t>
            </a:r>
            <a:endParaRPr lang="en-US" sz="1300" dirty="0"/>
          </a:p>
        </p:txBody>
      </p:sp>
      <p:sp>
        <p:nvSpPr>
          <p:cNvPr id="13" name="Shape 4"/>
          <p:cNvSpPr/>
          <p:nvPr/>
        </p:nvSpPr>
        <p:spPr>
          <a:xfrm>
            <a:off x="4546486" y="1600160"/>
            <a:ext cx="3962301" cy="2133547"/>
          </a:xfrm>
          <a:prstGeom prst="rect">
            <a:avLst/>
          </a:prstGeom>
          <a:noFill/>
          <a:ln/>
        </p:spPr>
        <p:txBody>
          <a:bodyPr/>
          <a:lstStyle/>
          <a:p>
            <a:endParaRPr lang="en-US"/>
          </a:p>
        </p:txBody>
      </p:sp>
      <p:sp>
        <p:nvSpPr>
          <p:cNvPr id="14" name="Text 5"/>
          <p:cNvSpPr/>
          <p:nvPr/>
        </p:nvSpPr>
        <p:spPr>
          <a:xfrm>
            <a:off x="4800480" y="1828754"/>
            <a:ext cx="3454314" cy="380990"/>
          </a:xfrm>
          <a:prstGeom prst="rect">
            <a:avLst/>
          </a:prstGeom>
          <a:noFill/>
          <a:ln/>
        </p:spPr>
        <p:txBody>
          <a:bodyPr wrap="square" lIns="0" tIns="0" rIns="0" bIns="0" rtlCol="0" anchor="t"/>
          <a:lstStyle/>
          <a:p>
            <a:pPr marL="0" indent="0" algn="l">
              <a:lnSpc>
                <a:spcPct val="130000"/>
              </a:lnSpc>
              <a:buNone/>
            </a:pPr>
            <a:r>
              <a:rPr lang="en-US" sz="1300" b="1" dirty="0">
                <a:solidFill>
                  <a:srgbClr val="2D3436"/>
                </a:solidFill>
                <a:latin typeface="Calibri" pitchFamily="34" charset="0"/>
                <a:ea typeface="Calibri" pitchFamily="34" charset="-122"/>
                <a:cs typeface="Calibri" pitchFamily="34" charset="-120"/>
              </a:rPr>
              <a:t>Encouraging Assertiveness
</a:t>
            </a:r>
            <a:endParaRPr lang="en-US" sz="1300" dirty="0"/>
          </a:p>
        </p:txBody>
      </p:sp>
      <p:sp>
        <p:nvSpPr>
          <p:cNvPr id="15" name="Text 6"/>
          <p:cNvSpPr/>
          <p:nvPr/>
        </p:nvSpPr>
        <p:spPr>
          <a:xfrm>
            <a:off x="4800480" y="2235144"/>
            <a:ext cx="3454314" cy="1269968"/>
          </a:xfrm>
          <a:prstGeom prst="rect">
            <a:avLst/>
          </a:prstGeom>
          <a:noFill/>
          <a:ln/>
        </p:spPr>
        <p:txBody>
          <a:bodyPr wrap="square" lIns="0" tIns="0" rIns="0" bIns="0" rtlCol="0" anchor="t"/>
          <a:lstStyle/>
          <a:p>
            <a:pPr marL="0" indent="0" algn="l">
              <a:lnSpc>
                <a:spcPct val="130000"/>
              </a:lnSpc>
              <a:buNone/>
            </a:pPr>
            <a:r>
              <a:rPr lang="en-US" sz="1300" dirty="0">
                <a:solidFill>
                  <a:srgbClr val="636E72"/>
                </a:solidFill>
                <a:latin typeface="Calibri" pitchFamily="34" charset="0"/>
                <a:ea typeface="Calibri" pitchFamily="34" charset="-122"/>
                <a:cs typeface="Calibri" pitchFamily="34" charset="-120"/>
              </a:rPr>
              <a:t>Encourage children to say 'No' to unsafe touch, reinforcing their right to protect themselves and fostering confidence in their ability to assert boundaries.
</a:t>
            </a:r>
            <a:endParaRPr lang="en-US" sz="1300" dirty="0"/>
          </a:p>
        </p:txBody>
      </p:sp>
      <p:sp>
        <p:nvSpPr>
          <p:cNvPr id="16" name="Shape 7"/>
          <p:cNvSpPr/>
          <p:nvPr/>
        </p:nvSpPr>
        <p:spPr>
          <a:xfrm>
            <a:off x="380990" y="4241694"/>
            <a:ext cx="8140496" cy="901806"/>
          </a:xfrm>
          <a:prstGeom prst="rect">
            <a:avLst/>
          </a:prstGeom>
          <a:noFill/>
          <a:ln/>
        </p:spPr>
        <p:txBody>
          <a:bodyPr/>
          <a:lstStyle/>
          <a:p>
            <a:endParaRPr lang="en-US"/>
          </a:p>
        </p:txBody>
      </p:sp>
      <p:sp>
        <p:nvSpPr>
          <p:cNvPr id="17" name="Text 8"/>
          <p:cNvSpPr/>
          <p:nvPr/>
        </p:nvSpPr>
        <p:spPr>
          <a:xfrm>
            <a:off x="634984" y="4470288"/>
            <a:ext cx="7632509" cy="380990"/>
          </a:xfrm>
          <a:prstGeom prst="rect">
            <a:avLst/>
          </a:prstGeom>
          <a:noFill/>
          <a:ln/>
        </p:spPr>
        <p:txBody>
          <a:bodyPr wrap="square" lIns="0" tIns="0" rIns="0" bIns="0" rtlCol="0" anchor="t"/>
          <a:lstStyle/>
          <a:p>
            <a:pPr marL="0" indent="0" algn="l">
              <a:lnSpc>
                <a:spcPct val="130000"/>
              </a:lnSpc>
              <a:buNone/>
            </a:pPr>
            <a:r>
              <a:rPr lang="en-US" sz="1300" b="1" dirty="0">
                <a:solidFill>
                  <a:srgbClr val="2D3436"/>
                </a:solidFill>
                <a:latin typeface="Calibri" pitchFamily="34" charset="0"/>
                <a:ea typeface="Calibri" pitchFamily="34" charset="-122"/>
                <a:cs typeface="Calibri" pitchFamily="34" charset="-120"/>
              </a:rPr>
              <a:t>Identifying Safe Adults
</a:t>
            </a:r>
            <a:endParaRPr lang="en-US" sz="1300" dirty="0"/>
          </a:p>
        </p:txBody>
      </p:sp>
      <p:sp>
        <p:nvSpPr>
          <p:cNvPr id="18" name="Text 9"/>
          <p:cNvSpPr/>
          <p:nvPr/>
        </p:nvSpPr>
        <p:spPr>
          <a:xfrm>
            <a:off x="634984" y="4876678"/>
            <a:ext cx="7632509" cy="693403"/>
          </a:xfrm>
          <a:prstGeom prst="rect">
            <a:avLst/>
          </a:prstGeom>
          <a:noFill/>
          <a:ln/>
        </p:spPr>
        <p:txBody>
          <a:bodyPr wrap="square" lIns="0" tIns="0" rIns="0" bIns="0" rtlCol="0" anchor="t"/>
          <a:lstStyle/>
          <a:p>
            <a:pPr marL="0" indent="0" algn="l">
              <a:lnSpc>
                <a:spcPct val="130000"/>
              </a:lnSpc>
              <a:buNone/>
            </a:pPr>
            <a:r>
              <a:rPr lang="en-US" sz="1300" dirty="0">
                <a:solidFill>
                  <a:srgbClr val="636E72"/>
                </a:solidFill>
                <a:latin typeface="Calibri" pitchFamily="34" charset="0"/>
                <a:ea typeface="Calibri" pitchFamily="34" charset="-122"/>
                <a:cs typeface="Calibri" pitchFamily="34" charset="-120"/>
              </a:rPr>
              <a:t>Help children identify safe adults they can trust, ensuring they know who to turn to for help when they feel scared or uncomfortable.
</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952876"/>
            <a:ext cx="3809905" cy="1859404"/>
          </a:xfrm>
          <a:prstGeom prst="rect">
            <a:avLst/>
          </a:prstGeom>
        </p:spPr>
      </p:pic>
      <p:pic>
        <p:nvPicPr>
          <p:cNvPr id="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81790" y="0"/>
            <a:ext cx="3764185" cy="2031949"/>
          </a:xfrm>
          <a:prstGeom prst="rect">
            <a:avLst/>
          </a:prstGeom>
        </p:spPr>
      </p:pic>
      <p:pic>
        <p:nvPicPr>
          <p:cNvPr id="4"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952876"/>
            <a:ext cx="3809905" cy="1859404"/>
          </a:xfrm>
          <a:prstGeom prst="rect">
            <a:avLst/>
          </a:prstGeom>
        </p:spPr>
      </p:pic>
      <p:pic>
        <p:nvPicPr>
          <p:cNvPr id="5"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81790" y="0"/>
            <a:ext cx="3764185" cy="2031949"/>
          </a:xfrm>
          <a:prstGeom prst="rect">
            <a:avLst/>
          </a:prstGeom>
        </p:spPr>
      </p:pic>
      <p:pic>
        <p:nvPicPr>
          <p:cNvPr id="6" name="Image 4"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4984" y="507987"/>
            <a:ext cx="1269968" cy="1142971"/>
          </a:xfrm>
          <a:prstGeom prst="rect">
            <a:avLst/>
          </a:prstGeom>
        </p:spPr>
      </p:pic>
      <p:pic>
        <p:nvPicPr>
          <p:cNvPr id="7" name="Image 5"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4984" y="507987"/>
            <a:ext cx="1269968" cy="1142971"/>
          </a:xfrm>
          <a:prstGeom prst="rect">
            <a:avLst/>
          </a:prstGeom>
        </p:spPr>
      </p:pic>
      <p:sp>
        <p:nvSpPr>
          <p:cNvPr id="8" name="Text 0"/>
          <p:cNvSpPr/>
          <p:nvPr/>
        </p:nvSpPr>
        <p:spPr>
          <a:xfrm>
            <a:off x="1015975" y="634984"/>
            <a:ext cx="10159746" cy="888978"/>
          </a:xfrm>
          <a:prstGeom prst="rect">
            <a:avLst/>
          </a:prstGeom>
          <a:noFill/>
          <a:ln/>
        </p:spPr>
        <p:txBody>
          <a:bodyPr wrap="square" lIns="0" tIns="0" rIns="0" bIns="0" rtlCol="0" anchor="t"/>
          <a:lstStyle/>
          <a:p>
            <a:pPr marL="0" indent="0" algn="l">
              <a:lnSpc>
                <a:spcPct val="120000"/>
              </a:lnSpc>
              <a:buNone/>
            </a:pPr>
            <a:r>
              <a:rPr lang="en-US" sz="2900" b="1" dirty="0">
                <a:solidFill>
                  <a:srgbClr val="2D3436"/>
                </a:solidFill>
                <a:latin typeface="Calibri" pitchFamily="34" charset="0"/>
                <a:ea typeface="Calibri" pitchFamily="34" charset="-122"/>
                <a:cs typeface="Calibri" pitchFamily="34" charset="-120"/>
              </a:rPr>
              <a:t>Community Involvement
</a:t>
            </a:r>
            <a:endParaRPr lang="en-US" sz="2900" dirty="0"/>
          </a:p>
        </p:txBody>
      </p:sp>
      <p:sp>
        <p:nvSpPr>
          <p:cNvPr id="9" name="Text 1"/>
          <p:cNvSpPr/>
          <p:nvPr/>
        </p:nvSpPr>
        <p:spPr>
          <a:xfrm>
            <a:off x="1015975" y="1473163"/>
            <a:ext cx="355591" cy="396230"/>
          </a:xfrm>
          <a:prstGeom prst="rect">
            <a:avLst/>
          </a:prstGeom>
          <a:noFill/>
          <a:ln/>
        </p:spPr>
        <p:txBody>
          <a:bodyPr wrap="square" lIns="0" tIns="0" rIns="0" bIns="0" rtlCol="0" anchor="t"/>
          <a:lstStyle/>
          <a:p>
            <a:pPr marL="0" indent="0" algn="ctr">
              <a:lnSpc>
                <a:spcPct val="130000"/>
              </a:lnSpc>
              <a:buNone/>
            </a:pPr>
            <a:r>
              <a:rPr lang="en-US" sz="2200" b="1" dirty="0">
                <a:solidFill>
                  <a:srgbClr val="636E72"/>
                </a:solidFill>
                <a:latin typeface="Calibri" pitchFamily="34" charset="0"/>
                <a:ea typeface="Calibri" pitchFamily="34" charset="-122"/>
                <a:cs typeface="Calibri" pitchFamily="34" charset="-120"/>
              </a:rPr>
              <a:t>✓</a:t>
            </a:r>
            <a:endParaRPr lang="en-US" sz="2200" dirty="0"/>
          </a:p>
        </p:txBody>
      </p:sp>
      <p:sp>
        <p:nvSpPr>
          <p:cNvPr id="10" name="Text 2"/>
          <p:cNvSpPr/>
          <p:nvPr/>
        </p:nvSpPr>
        <p:spPr>
          <a:xfrm>
            <a:off x="1523962" y="1473163"/>
            <a:ext cx="8318292" cy="528307"/>
          </a:xfrm>
          <a:prstGeom prst="rect">
            <a:avLst/>
          </a:prstGeom>
          <a:noFill/>
          <a:ln/>
        </p:spPr>
        <p:txBody>
          <a:bodyPr wrap="square" lIns="0" tIns="0" rIns="0" bIns="0" rtlCol="0" anchor="t"/>
          <a:lstStyle/>
          <a:p>
            <a:pPr marL="0" indent="0" algn="l">
              <a:lnSpc>
                <a:spcPct val="130000"/>
              </a:lnSpc>
              <a:buNone/>
            </a:pPr>
            <a:r>
              <a:rPr lang="en-US" sz="2900" b="1" dirty="0">
                <a:solidFill>
                  <a:srgbClr val="2D3436"/>
                </a:solidFill>
                <a:latin typeface="Calibri" pitchFamily="34" charset="0"/>
                <a:ea typeface="Calibri" pitchFamily="34" charset="-122"/>
                <a:cs typeface="Calibri" pitchFamily="34" charset="-120"/>
              </a:rPr>
              <a:t>Support Parents and Families
</a:t>
            </a:r>
            <a:endParaRPr lang="en-US" sz="2900" dirty="0"/>
          </a:p>
        </p:txBody>
      </p:sp>
      <p:sp>
        <p:nvSpPr>
          <p:cNvPr id="11" name="Text 3"/>
          <p:cNvSpPr/>
          <p:nvPr/>
        </p:nvSpPr>
        <p:spPr>
          <a:xfrm>
            <a:off x="1523962" y="1879553"/>
            <a:ext cx="8318292" cy="924537"/>
          </a:xfrm>
          <a:prstGeom prst="rect">
            <a:avLst/>
          </a:prstGeom>
          <a:noFill/>
          <a:ln/>
        </p:spPr>
        <p:txBody>
          <a:bodyPr wrap="square" lIns="0" tIns="0" rIns="0" bIns="0" rtlCol="0" anchor="t"/>
          <a:lstStyle/>
          <a:p>
            <a:pPr marL="0" indent="0" algn="l">
              <a:lnSpc>
                <a:spcPct val="130000"/>
              </a:lnSpc>
              <a:buNone/>
            </a:pPr>
            <a:r>
              <a:rPr lang="en-US" sz="1300" dirty="0">
                <a:solidFill>
                  <a:srgbClr val="636E72"/>
                </a:solidFill>
                <a:latin typeface="Calibri" pitchFamily="34" charset="0"/>
                <a:ea typeface="Calibri" pitchFamily="34" charset="-122"/>
                <a:cs typeface="Calibri" pitchFamily="34" charset="-120"/>
              </a:rPr>
              <a:t>Engage with local families by offering resources and emotional support. Programs that assist with parenting skills can reduce stress and prevent potential abuse.
</a:t>
            </a:r>
            <a:endParaRPr lang="en-US" sz="1300" dirty="0"/>
          </a:p>
        </p:txBody>
      </p:sp>
      <p:sp>
        <p:nvSpPr>
          <p:cNvPr id="12" name="Text 4"/>
          <p:cNvSpPr/>
          <p:nvPr/>
        </p:nvSpPr>
        <p:spPr>
          <a:xfrm>
            <a:off x="1015975" y="2641534"/>
            <a:ext cx="355591" cy="396230"/>
          </a:xfrm>
          <a:prstGeom prst="rect">
            <a:avLst/>
          </a:prstGeom>
          <a:noFill/>
          <a:ln/>
        </p:spPr>
        <p:txBody>
          <a:bodyPr wrap="square" lIns="0" tIns="0" rIns="0" bIns="0" rtlCol="0" anchor="t"/>
          <a:lstStyle/>
          <a:p>
            <a:pPr marL="0" indent="0" algn="ctr">
              <a:lnSpc>
                <a:spcPct val="130000"/>
              </a:lnSpc>
              <a:buNone/>
            </a:pPr>
            <a:r>
              <a:rPr lang="en-US" sz="2200" b="1" dirty="0">
                <a:solidFill>
                  <a:srgbClr val="636E72"/>
                </a:solidFill>
                <a:latin typeface="Calibri" pitchFamily="34" charset="0"/>
                <a:ea typeface="Calibri" pitchFamily="34" charset="-122"/>
                <a:cs typeface="Calibri" pitchFamily="34" charset="-120"/>
              </a:rPr>
              <a:t>✓</a:t>
            </a:r>
            <a:endParaRPr lang="en-US" sz="2200" dirty="0"/>
          </a:p>
        </p:txBody>
      </p:sp>
      <p:sp>
        <p:nvSpPr>
          <p:cNvPr id="13" name="Text 5"/>
          <p:cNvSpPr/>
          <p:nvPr/>
        </p:nvSpPr>
        <p:spPr>
          <a:xfrm>
            <a:off x="1523962" y="2641534"/>
            <a:ext cx="8318292" cy="528307"/>
          </a:xfrm>
          <a:prstGeom prst="rect">
            <a:avLst/>
          </a:prstGeom>
          <a:noFill/>
          <a:ln/>
        </p:spPr>
        <p:txBody>
          <a:bodyPr wrap="square" lIns="0" tIns="0" rIns="0" bIns="0" rtlCol="0" anchor="t"/>
          <a:lstStyle/>
          <a:p>
            <a:pPr marL="0" indent="0" algn="l">
              <a:lnSpc>
                <a:spcPct val="130000"/>
              </a:lnSpc>
              <a:buNone/>
            </a:pPr>
            <a:r>
              <a:rPr lang="en-US" sz="2900" b="1" dirty="0">
                <a:solidFill>
                  <a:srgbClr val="2D3436"/>
                </a:solidFill>
                <a:latin typeface="Calibri" pitchFamily="34" charset="0"/>
                <a:ea typeface="Calibri" pitchFamily="34" charset="-122"/>
                <a:cs typeface="Calibri" pitchFamily="34" charset="-120"/>
              </a:rPr>
              <a:t>Volunteer and Mentor
</a:t>
            </a:r>
            <a:endParaRPr lang="en-US" sz="2900" dirty="0"/>
          </a:p>
        </p:txBody>
      </p:sp>
      <p:sp>
        <p:nvSpPr>
          <p:cNvPr id="14" name="Text 6"/>
          <p:cNvSpPr/>
          <p:nvPr/>
        </p:nvSpPr>
        <p:spPr>
          <a:xfrm>
            <a:off x="1523962" y="3047924"/>
            <a:ext cx="8318292" cy="924537"/>
          </a:xfrm>
          <a:prstGeom prst="rect">
            <a:avLst/>
          </a:prstGeom>
          <a:noFill/>
          <a:ln/>
        </p:spPr>
        <p:txBody>
          <a:bodyPr wrap="square" lIns="0" tIns="0" rIns="0" bIns="0" rtlCol="0" anchor="t"/>
          <a:lstStyle/>
          <a:p>
            <a:pPr marL="0" indent="0" algn="l">
              <a:lnSpc>
                <a:spcPct val="130000"/>
              </a:lnSpc>
              <a:buNone/>
            </a:pPr>
            <a:r>
              <a:rPr lang="en-US" sz="1300" dirty="0">
                <a:solidFill>
                  <a:srgbClr val="636E72"/>
                </a:solidFill>
                <a:latin typeface="Calibri" pitchFamily="34" charset="0"/>
                <a:ea typeface="Calibri" pitchFamily="34" charset="-122"/>
                <a:cs typeface="Calibri" pitchFamily="34" charset="-120"/>
              </a:rPr>
              <a:t>Become a mentor to children in your community. Volunteering in schools or youth programs provides guidance and positive role models, fostering a safe environment.
</a:t>
            </a:r>
            <a:endParaRPr lang="en-US" sz="1300" dirty="0"/>
          </a:p>
        </p:txBody>
      </p:sp>
      <p:sp>
        <p:nvSpPr>
          <p:cNvPr id="15" name="Text 7"/>
          <p:cNvSpPr/>
          <p:nvPr/>
        </p:nvSpPr>
        <p:spPr>
          <a:xfrm>
            <a:off x="1015975" y="3809905"/>
            <a:ext cx="355591" cy="396230"/>
          </a:xfrm>
          <a:prstGeom prst="rect">
            <a:avLst/>
          </a:prstGeom>
          <a:noFill/>
          <a:ln/>
        </p:spPr>
        <p:txBody>
          <a:bodyPr wrap="square" lIns="0" tIns="0" rIns="0" bIns="0" rtlCol="0" anchor="t"/>
          <a:lstStyle/>
          <a:p>
            <a:pPr marL="0" indent="0" algn="ctr">
              <a:lnSpc>
                <a:spcPct val="130000"/>
              </a:lnSpc>
              <a:buNone/>
            </a:pPr>
            <a:r>
              <a:rPr lang="en-US" sz="2200" b="1" dirty="0">
                <a:solidFill>
                  <a:srgbClr val="636E72"/>
                </a:solidFill>
                <a:latin typeface="Calibri" pitchFamily="34" charset="0"/>
                <a:ea typeface="Calibri" pitchFamily="34" charset="-122"/>
                <a:cs typeface="Calibri" pitchFamily="34" charset="-120"/>
              </a:rPr>
              <a:t>✓</a:t>
            </a:r>
            <a:endParaRPr lang="en-US" sz="2200" dirty="0"/>
          </a:p>
        </p:txBody>
      </p:sp>
      <p:sp>
        <p:nvSpPr>
          <p:cNvPr id="16" name="Text 8"/>
          <p:cNvSpPr/>
          <p:nvPr/>
        </p:nvSpPr>
        <p:spPr>
          <a:xfrm>
            <a:off x="1523962" y="3809905"/>
            <a:ext cx="8318292" cy="528307"/>
          </a:xfrm>
          <a:prstGeom prst="rect">
            <a:avLst/>
          </a:prstGeom>
          <a:noFill/>
          <a:ln/>
        </p:spPr>
        <p:txBody>
          <a:bodyPr wrap="square" lIns="0" tIns="0" rIns="0" bIns="0" rtlCol="0" anchor="t"/>
          <a:lstStyle/>
          <a:p>
            <a:pPr marL="0" indent="0" algn="l">
              <a:lnSpc>
                <a:spcPct val="130000"/>
              </a:lnSpc>
              <a:buNone/>
            </a:pPr>
            <a:r>
              <a:rPr lang="en-US" sz="2900" b="1" dirty="0">
                <a:solidFill>
                  <a:srgbClr val="2D3436"/>
                </a:solidFill>
                <a:latin typeface="Calibri" pitchFamily="34" charset="0"/>
                <a:ea typeface="Calibri" pitchFamily="34" charset="-122"/>
                <a:cs typeface="Calibri" pitchFamily="34" charset="-120"/>
              </a:rPr>
              <a:t>Report Concerns Promptly
</a:t>
            </a:r>
            <a:endParaRPr lang="en-US" sz="2900" dirty="0"/>
          </a:p>
        </p:txBody>
      </p:sp>
      <p:sp>
        <p:nvSpPr>
          <p:cNvPr id="17" name="Text 9"/>
          <p:cNvSpPr/>
          <p:nvPr/>
        </p:nvSpPr>
        <p:spPr>
          <a:xfrm>
            <a:off x="1523962" y="4216295"/>
            <a:ext cx="8318292" cy="723882"/>
          </a:xfrm>
          <a:prstGeom prst="rect">
            <a:avLst/>
          </a:prstGeom>
          <a:noFill/>
          <a:ln/>
        </p:spPr>
        <p:txBody>
          <a:bodyPr wrap="square" lIns="0" tIns="0" rIns="0" bIns="0" rtlCol="0" anchor="t"/>
          <a:lstStyle/>
          <a:p>
            <a:pPr marL="0" indent="0" algn="l">
              <a:lnSpc>
                <a:spcPct val="130000"/>
              </a:lnSpc>
              <a:buNone/>
            </a:pPr>
            <a:r>
              <a:rPr lang="en-US" sz="1300" dirty="0">
                <a:solidFill>
                  <a:srgbClr val="636E72"/>
                </a:solidFill>
                <a:latin typeface="Calibri" pitchFamily="34" charset="0"/>
                <a:ea typeface="Calibri" pitchFamily="34" charset="-122"/>
                <a:cs typeface="Calibri" pitchFamily="34" charset="-120"/>
              </a:rPr>
              <a:t>If you suspect child abuse, report it to local authorities immediately. Timely intervention can prevent further harm and ensure the child's safety.
</a:t>
            </a:r>
            <a:endParaRPr lang="en-US" sz="1300" dirty="0"/>
          </a:p>
        </p:txBody>
      </p:sp>
      <p:sp>
        <p:nvSpPr>
          <p:cNvPr id="18" name="Text 10"/>
          <p:cNvSpPr/>
          <p:nvPr/>
        </p:nvSpPr>
        <p:spPr>
          <a:xfrm>
            <a:off x="1015975" y="4978276"/>
            <a:ext cx="355591" cy="396230"/>
          </a:xfrm>
          <a:prstGeom prst="rect">
            <a:avLst/>
          </a:prstGeom>
          <a:noFill/>
          <a:ln/>
        </p:spPr>
        <p:txBody>
          <a:bodyPr wrap="square" lIns="0" tIns="0" rIns="0" bIns="0" rtlCol="0" anchor="t"/>
          <a:lstStyle/>
          <a:p>
            <a:pPr marL="0" indent="0" algn="ctr">
              <a:lnSpc>
                <a:spcPct val="130000"/>
              </a:lnSpc>
              <a:buNone/>
            </a:pPr>
            <a:r>
              <a:rPr lang="en-US" sz="2200" b="1" dirty="0">
                <a:solidFill>
                  <a:srgbClr val="636E72"/>
                </a:solidFill>
                <a:latin typeface="Calibri" pitchFamily="34" charset="0"/>
                <a:ea typeface="Calibri" pitchFamily="34" charset="-122"/>
                <a:cs typeface="Calibri" pitchFamily="34" charset="-120"/>
              </a:rPr>
              <a:t>✓</a:t>
            </a:r>
            <a:endParaRPr lang="en-US" sz="2200" dirty="0"/>
          </a:p>
        </p:txBody>
      </p:sp>
      <p:sp>
        <p:nvSpPr>
          <p:cNvPr id="19" name="Text 11"/>
          <p:cNvSpPr/>
          <p:nvPr/>
        </p:nvSpPr>
        <p:spPr>
          <a:xfrm>
            <a:off x="1523962" y="4978276"/>
            <a:ext cx="8318292" cy="528307"/>
          </a:xfrm>
          <a:prstGeom prst="rect">
            <a:avLst/>
          </a:prstGeom>
          <a:noFill/>
          <a:ln/>
        </p:spPr>
        <p:txBody>
          <a:bodyPr wrap="square" lIns="0" tIns="0" rIns="0" bIns="0" rtlCol="0" anchor="t"/>
          <a:lstStyle/>
          <a:p>
            <a:pPr marL="0" indent="0" algn="l">
              <a:lnSpc>
                <a:spcPct val="130000"/>
              </a:lnSpc>
              <a:buNone/>
            </a:pPr>
            <a:r>
              <a:rPr lang="en-US" sz="2900" b="1" dirty="0">
                <a:solidFill>
                  <a:srgbClr val="2D3436"/>
                </a:solidFill>
                <a:latin typeface="Calibri" pitchFamily="34" charset="0"/>
                <a:ea typeface="Calibri" pitchFamily="34" charset="-122"/>
                <a:cs typeface="Calibri" pitchFamily="34" charset="-120"/>
              </a:rPr>
              <a:t>Promote Kindness
</a:t>
            </a:r>
            <a:endParaRPr lang="en-US" sz="2900" dirty="0"/>
          </a:p>
        </p:txBody>
      </p:sp>
      <p:sp>
        <p:nvSpPr>
          <p:cNvPr id="20" name="Text 12"/>
          <p:cNvSpPr/>
          <p:nvPr/>
        </p:nvSpPr>
        <p:spPr>
          <a:xfrm>
            <a:off x="1523962" y="5384665"/>
            <a:ext cx="8318292" cy="924537"/>
          </a:xfrm>
          <a:prstGeom prst="rect">
            <a:avLst/>
          </a:prstGeom>
          <a:noFill/>
          <a:ln/>
        </p:spPr>
        <p:txBody>
          <a:bodyPr wrap="square" lIns="0" tIns="0" rIns="0" bIns="0" rtlCol="0" anchor="t"/>
          <a:lstStyle/>
          <a:p>
            <a:pPr marL="0" indent="0" algn="l">
              <a:lnSpc>
                <a:spcPct val="130000"/>
              </a:lnSpc>
              <a:buNone/>
            </a:pPr>
            <a:r>
              <a:rPr lang="en-US" sz="1300" dirty="0">
                <a:solidFill>
                  <a:srgbClr val="636E72"/>
                </a:solidFill>
                <a:latin typeface="Calibri" pitchFamily="34" charset="0"/>
                <a:ea typeface="Calibri" pitchFamily="34" charset="-122"/>
                <a:cs typeface="Calibri" pitchFamily="34" charset="-120"/>
              </a:rPr>
              <a:t>Encourage kindness in your community by organizing events that foster positive interactions. Safe environments help children feel valued and protected.
</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952876"/>
            <a:ext cx="3809905" cy="1859404"/>
          </a:xfrm>
          <a:prstGeom prst="rect">
            <a:avLst/>
          </a:prstGeom>
        </p:spPr>
      </p:pic>
      <p:pic>
        <p:nvPicPr>
          <p:cNvPr id="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81790" y="0"/>
            <a:ext cx="3764185" cy="2031949"/>
          </a:xfrm>
          <a:prstGeom prst="rect">
            <a:avLst/>
          </a:prstGeom>
        </p:spPr>
      </p:pic>
      <p:pic>
        <p:nvPicPr>
          <p:cNvPr id="4"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952876"/>
            <a:ext cx="3809905" cy="1859404"/>
          </a:xfrm>
          <a:prstGeom prst="rect">
            <a:avLst/>
          </a:prstGeom>
        </p:spPr>
      </p:pic>
      <p:pic>
        <p:nvPicPr>
          <p:cNvPr id="5"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81790" y="0"/>
            <a:ext cx="3764185" cy="2031949"/>
          </a:xfrm>
          <a:prstGeom prst="rect">
            <a:avLst/>
          </a:prstGeom>
        </p:spPr>
      </p:pic>
      <p:pic>
        <p:nvPicPr>
          <p:cNvPr id="6" name="Image 4"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4984" y="507987"/>
            <a:ext cx="1269968" cy="1142971"/>
          </a:xfrm>
          <a:prstGeom prst="rect">
            <a:avLst/>
          </a:prstGeom>
        </p:spPr>
      </p:pic>
      <p:pic>
        <p:nvPicPr>
          <p:cNvPr id="7" name="Image 5"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4984" y="507987"/>
            <a:ext cx="1269968" cy="1142971"/>
          </a:xfrm>
          <a:prstGeom prst="rect">
            <a:avLst/>
          </a:prstGeom>
        </p:spPr>
      </p:pic>
      <p:sp>
        <p:nvSpPr>
          <p:cNvPr id="8" name="Text 0"/>
          <p:cNvSpPr/>
          <p:nvPr/>
        </p:nvSpPr>
        <p:spPr>
          <a:xfrm>
            <a:off x="1015975" y="634984"/>
            <a:ext cx="10159746" cy="888978"/>
          </a:xfrm>
          <a:prstGeom prst="rect">
            <a:avLst/>
          </a:prstGeom>
          <a:noFill/>
          <a:ln/>
        </p:spPr>
        <p:txBody>
          <a:bodyPr wrap="square" lIns="0" tIns="0" rIns="0" bIns="0" rtlCol="0" anchor="t"/>
          <a:lstStyle/>
          <a:p>
            <a:pPr marL="0" indent="0" algn="l">
              <a:lnSpc>
                <a:spcPct val="120000"/>
              </a:lnSpc>
              <a:buNone/>
            </a:pPr>
            <a:r>
              <a:rPr lang="en-US" sz="2900" b="1" dirty="0">
                <a:solidFill>
                  <a:srgbClr val="2D3436"/>
                </a:solidFill>
                <a:latin typeface="Calibri" pitchFamily="34" charset="0"/>
                <a:ea typeface="Calibri" pitchFamily="34" charset="-122"/>
                <a:cs typeface="Calibri" pitchFamily="34" charset="-120"/>
              </a:rPr>
              <a:t>When to Seek Help
</a:t>
            </a:r>
            <a:endParaRPr lang="en-US" sz="2900" dirty="0"/>
          </a:p>
        </p:txBody>
      </p:sp>
      <p:sp>
        <p:nvSpPr>
          <p:cNvPr id="9" name="Shape 1"/>
          <p:cNvSpPr/>
          <p:nvPr/>
        </p:nvSpPr>
        <p:spPr>
          <a:xfrm>
            <a:off x="380990" y="1650959"/>
            <a:ext cx="3606710" cy="3492541"/>
          </a:xfrm>
          <a:prstGeom prst="rect">
            <a:avLst/>
          </a:prstGeom>
          <a:noFill/>
          <a:ln/>
        </p:spPr>
        <p:txBody>
          <a:bodyPr/>
          <a:lstStyle/>
          <a:p>
            <a:endParaRPr lang="en-US"/>
          </a:p>
        </p:txBody>
      </p:sp>
      <p:pic>
        <p:nvPicPr>
          <p:cNvPr id="10" name="Image 6" descr="preencoded.png"/>
          <p:cNvPicPr>
            <a:picLocks noChangeAspect="1"/>
          </p:cNvPicPr>
          <p:nvPr/>
        </p:nvPicPr>
        <p:blipFill>
          <a:blip r:embed="rId6"/>
          <a:srcRect/>
          <a:stretch/>
        </p:blipFill>
        <p:spPr>
          <a:xfrm>
            <a:off x="380990" y="1650959"/>
            <a:ext cx="3606710" cy="2336742"/>
          </a:xfrm>
          <a:prstGeom prst="rect">
            <a:avLst/>
          </a:prstGeom>
        </p:spPr>
      </p:pic>
      <p:sp>
        <p:nvSpPr>
          <p:cNvPr id="11" name="Text 2"/>
          <p:cNvSpPr/>
          <p:nvPr/>
        </p:nvSpPr>
        <p:spPr>
          <a:xfrm>
            <a:off x="380990" y="4292493"/>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2D3436"/>
                </a:solidFill>
                <a:latin typeface="Calibri" pitchFamily="34" charset="0"/>
                <a:ea typeface="Calibri" pitchFamily="34" charset="-122"/>
                <a:cs typeface="Calibri" pitchFamily="34" charset="-120"/>
              </a:rPr>
              <a:t>Contact Child Protective Services
</a:t>
            </a:r>
            <a:endParaRPr lang="en-US" sz="1300" dirty="0"/>
          </a:p>
        </p:txBody>
      </p:sp>
      <p:sp>
        <p:nvSpPr>
          <p:cNvPr id="12" name="Text 3"/>
          <p:cNvSpPr/>
          <p:nvPr/>
        </p:nvSpPr>
        <p:spPr>
          <a:xfrm>
            <a:off x="380990" y="4952876"/>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636E72"/>
                </a:solidFill>
                <a:latin typeface="Calibri" pitchFamily="34" charset="0"/>
                <a:ea typeface="Calibri" pitchFamily="34" charset="-122"/>
                <a:cs typeface="Calibri" pitchFamily="34" charset="-120"/>
              </a:rPr>
              <a:t>If you suspect a child is in danger, immediately contact local child protective services to ensure their safety and well-being.
</a:t>
            </a:r>
            <a:endParaRPr lang="en-US" sz="1300" dirty="0"/>
          </a:p>
        </p:txBody>
      </p:sp>
      <p:sp>
        <p:nvSpPr>
          <p:cNvPr id="13" name="Shape 4"/>
          <p:cNvSpPr/>
          <p:nvPr/>
        </p:nvSpPr>
        <p:spPr>
          <a:xfrm>
            <a:off x="4292493" y="1650959"/>
            <a:ext cx="3606710" cy="3492541"/>
          </a:xfrm>
          <a:prstGeom prst="rect">
            <a:avLst/>
          </a:prstGeom>
          <a:noFill/>
          <a:ln/>
        </p:spPr>
        <p:txBody>
          <a:bodyPr/>
          <a:lstStyle/>
          <a:p>
            <a:endParaRPr lang="en-US"/>
          </a:p>
        </p:txBody>
      </p:sp>
      <p:pic>
        <p:nvPicPr>
          <p:cNvPr id="14" name="Image 7" descr="preencoded.png"/>
          <p:cNvPicPr>
            <a:picLocks noChangeAspect="1"/>
          </p:cNvPicPr>
          <p:nvPr/>
        </p:nvPicPr>
        <p:blipFill>
          <a:blip r:embed="rId7"/>
          <a:srcRect/>
          <a:stretch/>
        </p:blipFill>
        <p:spPr>
          <a:xfrm>
            <a:off x="4292493" y="1650959"/>
            <a:ext cx="3606710" cy="2336742"/>
          </a:xfrm>
          <a:prstGeom prst="rect">
            <a:avLst/>
          </a:prstGeom>
        </p:spPr>
      </p:pic>
      <p:sp>
        <p:nvSpPr>
          <p:cNvPr id="15" name="Text 5"/>
          <p:cNvSpPr/>
          <p:nvPr/>
        </p:nvSpPr>
        <p:spPr>
          <a:xfrm>
            <a:off x="4292493" y="4292493"/>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2D3436"/>
                </a:solidFill>
                <a:latin typeface="Calibri" pitchFamily="34" charset="0"/>
                <a:ea typeface="Calibri" pitchFamily="34" charset="-122"/>
                <a:cs typeface="Calibri" pitchFamily="34" charset="-120"/>
              </a:rPr>
              <a:t>Reach Out in Emergencies
</a:t>
            </a:r>
            <a:endParaRPr lang="en-US" sz="1300" dirty="0"/>
          </a:p>
        </p:txBody>
      </p:sp>
      <p:sp>
        <p:nvSpPr>
          <p:cNvPr id="16" name="Text 6"/>
          <p:cNvSpPr/>
          <p:nvPr/>
        </p:nvSpPr>
        <p:spPr>
          <a:xfrm>
            <a:off x="4292493" y="4952876"/>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636E72"/>
                </a:solidFill>
                <a:latin typeface="Calibri" pitchFamily="34" charset="0"/>
                <a:ea typeface="Calibri" pitchFamily="34" charset="-122"/>
                <a:cs typeface="Calibri" pitchFamily="34" charset="-120"/>
              </a:rPr>
              <a:t>In cases of immediate danger, contact local law enforcement to provide urgent assistance and protect the child from harm.
</a:t>
            </a:r>
            <a:endParaRPr lang="en-US" sz="1300" dirty="0"/>
          </a:p>
        </p:txBody>
      </p:sp>
      <p:sp>
        <p:nvSpPr>
          <p:cNvPr id="17" name="Shape 7"/>
          <p:cNvSpPr/>
          <p:nvPr/>
        </p:nvSpPr>
        <p:spPr>
          <a:xfrm>
            <a:off x="8203995" y="1650959"/>
            <a:ext cx="940005" cy="3492541"/>
          </a:xfrm>
          <a:prstGeom prst="rect">
            <a:avLst/>
          </a:prstGeom>
          <a:noFill/>
          <a:ln/>
        </p:spPr>
        <p:txBody>
          <a:bodyPr/>
          <a:lstStyle/>
          <a:p>
            <a:endParaRPr lang="en-US"/>
          </a:p>
        </p:txBody>
      </p:sp>
      <p:pic>
        <p:nvPicPr>
          <p:cNvPr id="18" name="Image 8" descr="preencoded.png"/>
          <p:cNvPicPr>
            <a:picLocks noChangeAspect="1"/>
          </p:cNvPicPr>
          <p:nvPr/>
        </p:nvPicPr>
        <p:blipFill>
          <a:blip r:embed="rId8"/>
          <a:srcRect/>
          <a:stretch/>
        </p:blipFill>
        <p:spPr>
          <a:xfrm>
            <a:off x="8203995" y="1650959"/>
            <a:ext cx="3606710" cy="2336742"/>
          </a:xfrm>
          <a:prstGeom prst="rect">
            <a:avLst/>
          </a:prstGeom>
        </p:spPr>
      </p:pic>
      <p:sp>
        <p:nvSpPr>
          <p:cNvPr id="19" name="Text 8"/>
          <p:cNvSpPr/>
          <p:nvPr/>
        </p:nvSpPr>
        <p:spPr>
          <a:xfrm>
            <a:off x="8203995" y="4292493"/>
            <a:ext cx="3606710" cy="457189"/>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b="1" dirty="0">
                <a:solidFill>
                  <a:srgbClr val="2D3436"/>
                </a:solidFill>
                <a:latin typeface="Calibri" pitchFamily="34" charset="0"/>
                <a:ea typeface="Calibri" pitchFamily="34" charset="-122"/>
                <a:cs typeface="Calibri" pitchFamily="34" charset="-120"/>
              </a:rPr>
              <a:t>Seek Professional Guidance
</a:t>
            </a:r>
            <a:endParaRPr lang="en-US" sz="1300" dirty="0"/>
          </a:p>
        </p:txBody>
      </p:sp>
      <p:sp>
        <p:nvSpPr>
          <p:cNvPr id="20" name="Text 9"/>
          <p:cNvSpPr/>
          <p:nvPr/>
        </p:nvSpPr>
        <p:spPr>
          <a:xfrm>
            <a:off x="8203995" y="4952876"/>
            <a:ext cx="3606710" cy="1523962"/>
          </a:xfrm>
          <a:prstGeom prst="rect">
            <a:avLst/>
          </a:prstGeom>
          <a:solidFill>
            <a:srgbClr val="FFFFFF">
              <a:alpha val="0"/>
            </a:srgbClr>
          </a:solidFill>
          <a:ln/>
        </p:spPr>
        <p:txBody>
          <a:bodyPr wrap="square" lIns="0" tIns="0" rIns="0" bIns="0" rtlCol="0" anchor="t"/>
          <a:lstStyle/>
          <a:p>
            <a:pPr marL="0" indent="0" algn="l">
              <a:lnSpc>
                <a:spcPct val="130000"/>
              </a:lnSpc>
              <a:buNone/>
            </a:pPr>
            <a:r>
              <a:rPr lang="en-US" sz="1300" dirty="0">
                <a:solidFill>
                  <a:srgbClr val="636E72"/>
                </a:solidFill>
                <a:latin typeface="Calibri" pitchFamily="34" charset="0"/>
                <a:ea typeface="Calibri" pitchFamily="34" charset="-122"/>
                <a:cs typeface="Calibri" pitchFamily="34" charset="-120"/>
              </a:rPr>
              <a:t>If unsure how to respond to a situation, consult with qualified professionals who can provide appropriate advice and support.
</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81790" y="4571886"/>
            <a:ext cx="3764185" cy="2240394"/>
          </a:xfrm>
          <a:prstGeom prst="rect">
            <a:avLst/>
          </a:prstGeom>
        </p:spPr>
      </p:pic>
      <p:pic>
        <p:nvPicPr>
          <p:cNvPr id="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0"/>
            <a:ext cx="3809905" cy="1904952"/>
          </a:xfrm>
          <a:prstGeom prst="rect">
            <a:avLst/>
          </a:prstGeom>
        </p:spPr>
      </p:pic>
      <p:pic>
        <p:nvPicPr>
          <p:cNvPr id="4"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81790" y="4571886"/>
            <a:ext cx="3764185" cy="2240394"/>
          </a:xfrm>
          <a:prstGeom prst="rect">
            <a:avLst/>
          </a:prstGeom>
        </p:spPr>
      </p:pic>
      <p:pic>
        <p:nvPicPr>
          <p:cNvPr id="5"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0"/>
            <a:ext cx="3809905" cy="1904952"/>
          </a:xfrm>
          <a:prstGeom prst="rect">
            <a:avLst/>
          </a:prstGeom>
        </p:spPr>
      </p:pic>
      <p:pic>
        <p:nvPicPr>
          <p:cNvPr id="6" name="Image 4"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4984" y="5079873"/>
            <a:ext cx="1396965" cy="1206470"/>
          </a:xfrm>
          <a:prstGeom prst="rect">
            <a:avLst/>
          </a:prstGeom>
        </p:spPr>
      </p:pic>
      <p:pic>
        <p:nvPicPr>
          <p:cNvPr id="7" name="Image 5"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889778" y="507987"/>
            <a:ext cx="1523962" cy="1269968"/>
          </a:xfrm>
          <a:prstGeom prst="rect">
            <a:avLst/>
          </a:prstGeom>
        </p:spPr>
      </p:pic>
      <p:pic>
        <p:nvPicPr>
          <p:cNvPr id="8" name="Image 6"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4984" y="5079873"/>
            <a:ext cx="1396965" cy="1206470"/>
          </a:xfrm>
          <a:prstGeom prst="rect">
            <a:avLst/>
          </a:prstGeom>
        </p:spPr>
      </p:pic>
      <p:pic>
        <p:nvPicPr>
          <p:cNvPr id="9" name="Image 7"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889778" y="507987"/>
            <a:ext cx="1523962" cy="1269968"/>
          </a:xfrm>
          <a:prstGeom prst="rect">
            <a:avLst/>
          </a:prstGeom>
        </p:spPr>
      </p:pic>
      <p:sp>
        <p:nvSpPr>
          <p:cNvPr id="10" name="Text 0"/>
          <p:cNvSpPr/>
          <p:nvPr/>
        </p:nvSpPr>
        <p:spPr>
          <a:xfrm>
            <a:off x="2285943" y="2285943"/>
            <a:ext cx="7619810" cy="1523962"/>
          </a:xfrm>
          <a:prstGeom prst="rect">
            <a:avLst/>
          </a:prstGeom>
          <a:noFill/>
          <a:ln/>
        </p:spPr>
        <p:txBody>
          <a:bodyPr wrap="square" lIns="0" tIns="0" rIns="0" bIns="0" rtlCol="0" anchor="t"/>
          <a:lstStyle/>
          <a:p>
            <a:pPr marL="0" indent="0" algn="ctr">
              <a:lnSpc>
                <a:spcPct val="120000"/>
              </a:lnSpc>
              <a:buNone/>
            </a:pPr>
            <a:r>
              <a:rPr lang="en-US" sz="2900" b="1" dirty="0">
                <a:solidFill>
                  <a:srgbClr val="2D3436"/>
                </a:solidFill>
                <a:latin typeface="Calibri" pitchFamily="34" charset="0"/>
                <a:ea typeface="Calibri" pitchFamily="34" charset="-122"/>
                <a:cs typeface="Calibri" pitchFamily="34" charset="-120"/>
              </a:rPr>
              <a:t>Key Takeaways
</a:t>
            </a:r>
            <a:endParaRPr lang="en-US" sz="2900" dirty="0"/>
          </a:p>
        </p:txBody>
      </p:sp>
      <p:sp>
        <p:nvSpPr>
          <p:cNvPr id="11" name="Text 1"/>
          <p:cNvSpPr/>
          <p:nvPr/>
        </p:nvSpPr>
        <p:spPr>
          <a:xfrm>
            <a:off x="2793930" y="4063898"/>
            <a:ext cx="6603835" cy="2666933"/>
          </a:xfrm>
          <a:prstGeom prst="rect">
            <a:avLst/>
          </a:prstGeom>
          <a:noFill/>
          <a:ln/>
        </p:spPr>
        <p:txBody>
          <a:bodyPr wrap="square" lIns="0" tIns="0" rIns="0" bIns="0" rtlCol="0" anchor="t"/>
          <a:lstStyle/>
          <a:p>
            <a:pPr marL="0" indent="0" algn="ctr">
              <a:lnSpc>
                <a:spcPct val="150000"/>
              </a:lnSpc>
              <a:buNone/>
            </a:pPr>
            <a:r>
              <a:rPr lang="en-US" sz="1300" dirty="0">
                <a:solidFill>
                  <a:srgbClr val="636E72"/>
                </a:solidFill>
                <a:latin typeface="Calibri" pitchFamily="34" charset="0"/>
                <a:ea typeface="Calibri" pitchFamily="34" charset="-122"/>
                <a:cs typeface="Calibri" pitchFamily="34" charset="-120"/>
              </a:rPr>
              <a:t>Child abuse prevention is a collective responsibility that requires awareness, education, and action from all community members. Recognizing warning signs, supporting families, and promoting healthy environments are crucial. By fostering strong relationships and providing resources, we can create a safer future for children. Let’s commit to being proactive in our communities, ensuring every child has the opportunity to thrive in a loving and secure environment.
</a:t>
            </a:r>
            <a:endParaRPr lang="en-US" sz="1300" dirty="0"/>
          </a:p>
        </p:txBody>
      </p:sp>
      <p:pic>
        <p:nvPicPr>
          <p:cNvPr id="14" name="Picture 13">
            <a:extLst>
              <a:ext uri="{FF2B5EF4-FFF2-40B4-BE49-F238E27FC236}">
                <a16:creationId xmlns:a16="http://schemas.microsoft.com/office/drawing/2014/main" id="{2FE41F57-8720-371D-A35F-C11DDEBFA3F8}"/>
              </a:ext>
            </a:extLst>
          </p:cNvPr>
          <p:cNvPicPr>
            <a:picLocks noChangeAspect="1"/>
          </p:cNvPicPr>
          <p:nvPr/>
        </p:nvPicPr>
        <p:blipFill>
          <a:blip r:embed="rId7"/>
          <a:stretch>
            <a:fillRect/>
          </a:stretch>
        </p:blipFill>
        <p:spPr>
          <a:xfrm>
            <a:off x="4716554" y="261973"/>
            <a:ext cx="2464468" cy="164297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910</Words>
  <Application>Microsoft Office PowerPoint</Application>
  <PresentationFormat>Widescreen</PresentationFormat>
  <Paragraphs>79</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ALUNEY ELFERR DE ALBUQUERQUE SILVA</cp:lastModifiedBy>
  <cp:revision>2</cp:revision>
  <dcterms:created xsi:type="dcterms:W3CDTF">2026-07-24T04:04:51Z</dcterms:created>
  <dcterms:modified xsi:type="dcterms:W3CDTF">2026-07-24T04:08:30Z</dcterms:modified>
</cp:coreProperties>
</file>