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1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0833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image" Target="../media/image8.svg"/><Relationship Id="rId10" Type="http://schemas.openxmlformats.org/officeDocument/2006/relationships/image" Target="../media/image4.png"/><Relationship Id="rId4" Type="http://schemas.openxmlformats.org/officeDocument/2006/relationships/image" Target="../media/image7.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jpeg"/><Relationship Id="rId4" Type="http://schemas.openxmlformats.org/officeDocument/2006/relationships/image" Target="../media/image14.png"/><Relationship Id="rId9" Type="http://schemas.openxmlformats.org/officeDocument/2006/relationships/image" Target="../media/image19.jpeg"/></Relationships>
</file>

<file path=ppt/slides/_rels/slide5.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4.jpeg"/><Relationship Id="rId4" Type="http://schemas.openxmlformats.org/officeDocument/2006/relationships/image" Target="../media/image14.png"/><Relationship Id="rId9" Type="http://schemas.openxmlformats.org/officeDocument/2006/relationships/image" Target="../media/image23.jpeg"/></Relationships>
</file>

<file path=ppt/slides/_rels/slide7.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7.jpeg"/><Relationship Id="rId4" Type="http://schemas.openxmlformats.org/officeDocument/2006/relationships/image" Target="../media/image14.png"/><Relationship Id="rId9" Type="http://schemas.openxmlformats.org/officeDocument/2006/relationships/image" Target="../media/image26.jpeg"/></Relationships>
</file>

<file path=ppt/slides/_rels/slide8.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30.jpeg"/><Relationship Id="rId4" Type="http://schemas.openxmlformats.org/officeDocument/2006/relationships/image" Target="../media/image14.png"/><Relationship Id="rId9" Type="http://schemas.openxmlformats.org/officeDocument/2006/relationships/image" Target="../media/image29.jpeg"/></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sv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4.svg"/><Relationship Id="rId5" Type="http://schemas.openxmlformats.org/officeDocument/2006/relationships/image" Target="../media/image33.png"/><Relationship Id="rId10" Type="http://schemas.openxmlformats.org/officeDocument/2006/relationships/image" Target="../media/image4.png"/><Relationship Id="rId4" Type="http://schemas.openxmlformats.org/officeDocument/2006/relationships/image" Target="../media/image32.png"/><Relationship Id="rId9"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85943" y="1269968"/>
            <a:ext cx="304792" cy="304792"/>
          </a:xfrm>
          <a:prstGeom prst="rect">
            <a:avLst/>
          </a:prstGeom>
        </p:spPr>
      </p:pic>
      <p:pic>
        <p:nvPicPr>
          <p:cNvPr id="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175721" y="5333867"/>
            <a:ext cx="406390" cy="406390"/>
          </a:xfrm>
          <a:prstGeom prst="rect">
            <a:avLst/>
          </a:prstGeom>
        </p:spPr>
      </p:pic>
      <p:pic>
        <p:nvPicPr>
          <p:cNvPr id="4" name="Image 2" descr="preencoded.png"/>
          <p:cNvPicPr>
            <a:picLocks noChangeAspect="1"/>
          </p:cNvPicPr>
          <p:nvPr/>
        </p:nvPicPr>
        <p:blipFill>
          <a:blip r:embed="rId5"/>
          <a:stretch>
            <a:fillRect/>
          </a:stretch>
        </p:blipFill>
        <p:spPr>
          <a:xfrm>
            <a:off x="380990" y="5714857"/>
            <a:ext cx="1269968" cy="761981"/>
          </a:xfrm>
          <a:prstGeom prst="rect">
            <a:avLst/>
          </a:prstGeom>
        </p:spPr>
      </p:pic>
      <p:pic>
        <p:nvPicPr>
          <p:cNvPr id="5" name="Image 3" descr="preencoded.png"/>
          <p:cNvPicPr>
            <a:picLocks noChangeAspect="1"/>
          </p:cNvPicPr>
          <p:nvPr/>
        </p:nvPicPr>
        <p:blipFill>
          <a:blip r:embed="rId5"/>
          <a:stretch>
            <a:fillRect/>
          </a:stretch>
        </p:blipFill>
        <p:spPr>
          <a:xfrm>
            <a:off x="10540736" y="5714857"/>
            <a:ext cx="1269968" cy="761981"/>
          </a:xfrm>
          <a:prstGeom prst="rect">
            <a:avLst/>
          </a:prstGeom>
        </p:spPr>
      </p:pic>
      <p:sp>
        <p:nvSpPr>
          <p:cNvPr id="6" name="Text 0"/>
          <p:cNvSpPr/>
          <p:nvPr/>
        </p:nvSpPr>
        <p:spPr>
          <a:xfrm>
            <a:off x="761981" y="1015975"/>
            <a:ext cx="10667733" cy="1396965"/>
          </a:xfrm>
          <a:prstGeom prst="rect">
            <a:avLst/>
          </a:prstGeom>
          <a:noFill/>
          <a:ln/>
        </p:spPr>
        <p:txBody>
          <a:bodyPr wrap="square" lIns="1016" tIns="1016" rIns="1016" bIns="1016" rtlCol="0" anchor="t"/>
          <a:lstStyle/>
          <a:p>
            <a:pPr marL="0" indent="0" algn="ctr">
              <a:lnSpc>
                <a:spcPct val="130000"/>
              </a:lnSpc>
              <a:buNone/>
            </a:pPr>
            <a:r>
              <a:rPr lang="en-US" sz="3800" b="1" dirty="0">
                <a:solidFill>
                  <a:srgbClr val="0F172A"/>
                </a:solidFill>
                <a:latin typeface="Calibri" pitchFamily="34" charset="0"/>
                <a:ea typeface="Calibri" pitchFamily="34" charset="-122"/>
                <a:cs typeface="Calibri" pitchFamily="34" charset="-120"/>
              </a:rPr>
              <a:t>Positive Parenting: Building Strong Families</a:t>
            </a:r>
            <a:r>
              <a:rPr lang="en-US" sz="3800" dirty="0">
                <a:solidFill>
                  <a:srgbClr val="0F172A"/>
                </a:solidFill>
                <a:latin typeface="Calibri" pitchFamily="34" charset="0"/>
                <a:ea typeface="Calibri" pitchFamily="34" charset="-122"/>
                <a:cs typeface="Calibri" pitchFamily="34" charset="-120"/>
              </a:rPr>
              <a:t>
</a:t>
            </a:r>
            <a:endParaRPr lang="en-US" sz="3800" dirty="0"/>
          </a:p>
        </p:txBody>
      </p:sp>
      <p:sp>
        <p:nvSpPr>
          <p:cNvPr id="7" name="Text 1"/>
          <p:cNvSpPr/>
          <p:nvPr/>
        </p:nvSpPr>
        <p:spPr>
          <a:xfrm>
            <a:off x="761981" y="3301917"/>
            <a:ext cx="10667733" cy="380990"/>
          </a:xfrm>
          <a:prstGeom prst="rect">
            <a:avLst/>
          </a:prstGeom>
          <a:noFill/>
          <a:ln/>
        </p:spPr>
        <p:txBody>
          <a:bodyPr wrap="square" lIns="1016" tIns="1016" rIns="1016" bIns="1016" rtlCol="0" anchor="t"/>
          <a:lstStyle/>
          <a:p>
            <a:pPr marL="0" indent="0" algn="ctr">
              <a:lnSpc>
                <a:spcPct val="130000"/>
              </a:lnSpc>
              <a:buNone/>
            </a:pPr>
            <a:r>
              <a:rPr lang="en-US" sz="1100" dirty="0">
                <a:solidFill>
                  <a:srgbClr val="94A3B8"/>
                </a:solidFill>
                <a:latin typeface="Calibri" pitchFamily="34" charset="0"/>
                <a:ea typeface="Calibri" pitchFamily="34" charset="-122"/>
                <a:cs typeface="Calibri" pitchFamily="34" charset="-120"/>
              </a:rPr>
              <a:t>PRESENTED BY
</a:t>
            </a:r>
            <a:endParaRPr lang="en-US" sz="1100" dirty="0"/>
          </a:p>
        </p:txBody>
      </p:sp>
      <p:sp>
        <p:nvSpPr>
          <p:cNvPr id="8" name="Text 2"/>
          <p:cNvSpPr/>
          <p:nvPr/>
        </p:nvSpPr>
        <p:spPr>
          <a:xfrm>
            <a:off x="761981" y="3606710"/>
            <a:ext cx="11383994" cy="584185"/>
          </a:xfrm>
          <a:prstGeom prst="rect">
            <a:avLst/>
          </a:prstGeom>
          <a:noFill/>
          <a:ln/>
        </p:spPr>
        <p:txBody>
          <a:bodyPr wrap="square" lIns="1016" tIns="1016" rIns="1016" bIns="1016" rtlCol="0" anchor="t"/>
          <a:lstStyle/>
          <a:p>
            <a:pPr marL="0" indent="0" algn="ctr">
              <a:lnSpc>
                <a:spcPct val="130000"/>
              </a:lnSpc>
              <a:buNone/>
            </a:pPr>
            <a:r>
              <a:rPr lang="en-US" sz="2200" dirty="0">
                <a:solidFill>
                  <a:srgbClr val="0F172A"/>
                </a:solidFill>
                <a:latin typeface="Calibri" pitchFamily="34" charset="0"/>
                <a:ea typeface="Calibri" pitchFamily="34" charset="-122"/>
                <a:cs typeface="Calibri" pitchFamily="34" charset="-120"/>
              </a:rPr>
              <a:t>NATIONAL CHILDREN AND YOUTH SERVICES
</a:t>
            </a:r>
            <a:endParaRPr lang="en-US" sz="2200" dirty="0"/>
          </a:p>
        </p:txBody>
      </p:sp>
      <p:sp>
        <p:nvSpPr>
          <p:cNvPr id="9" name="Text 3"/>
          <p:cNvSpPr/>
          <p:nvPr/>
        </p:nvSpPr>
        <p:spPr>
          <a:xfrm>
            <a:off x="761981" y="4190895"/>
            <a:ext cx="11383994" cy="507987"/>
          </a:xfrm>
          <a:prstGeom prst="rect">
            <a:avLst/>
          </a:prstGeom>
          <a:noFill/>
          <a:ln/>
        </p:spPr>
        <p:txBody>
          <a:bodyPr wrap="square" lIns="1016" tIns="1016" rIns="1016" bIns="1016" rtlCol="0" anchor="t"/>
          <a:lstStyle/>
          <a:p>
            <a:pPr marL="0" indent="0" algn="ctr">
              <a:lnSpc>
                <a:spcPct val="130000"/>
              </a:lnSpc>
              <a:buNone/>
            </a:pPr>
            <a:r>
              <a:rPr lang="en-US" sz="1800" dirty="0">
                <a:solidFill>
                  <a:srgbClr val="3B82F6"/>
                </a:solidFill>
                <a:latin typeface="Calibri" pitchFamily="34" charset="0"/>
                <a:ea typeface="Calibri" pitchFamily="34" charset="-122"/>
                <a:cs typeface="Calibri" pitchFamily="34" charset="-120"/>
              </a:rPr>
              <a:t>
</a:t>
            </a:r>
            <a:endParaRPr lang="en-US" sz="1800" dirty="0"/>
          </a:p>
        </p:txBody>
      </p:sp>
      <p:sp>
        <p:nvSpPr>
          <p:cNvPr id="10" name="Text 4"/>
          <p:cNvSpPr/>
          <p:nvPr/>
        </p:nvSpPr>
        <p:spPr>
          <a:xfrm>
            <a:off x="761981" y="4762381"/>
            <a:ext cx="10667733" cy="380990"/>
          </a:xfrm>
          <a:prstGeom prst="rect">
            <a:avLst/>
          </a:prstGeom>
          <a:noFill/>
          <a:ln/>
        </p:spPr>
        <p:txBody>
          <a:bodyPr wrap="square" lIns="1016" tIns="1016" rIns="1016" bIns="1016" rtlCol="0" anchor="t"/>
          <a:lstStyle/>
          <a:p>
            <a:pPr marL="0" indent="0" algn="ctr">
              <a:lnSpc>
                <a:spcPct val="130000"/>
              </a:lnSpc>
              <a:buNone/>
            </a:pPr>
            <a:r>
              <a:rPr lang="en-US" sz="1400" dirty="0">
                <a:solidFill>
                  <a:srgbClr val="64748B"/>
                </a:solidFill>
                <a:latin typeface="Calibri" pitchFamily="34" charset="0"/>
                <a:ea typeface="Calibri" pitchFamily="34" charset="-122"/>
                <a:cs typeface="Calibri" pitchFamily="34" charset="-120"/>
              </a:rPr>
              <a:t>July 24, 2026
</a:t>
            </a:r>
            <a:endParaRPr lang="en-US" sz="1400" dirty="0"/>
          </a:p>
        </p:txBody>
      </p:sp>
      <p:pic>
        <p:nvPicPr>
          <p:cNvPr id="11" name="Image 4" descr="preencoded.png"/>
          <p:cNvPicPr>
            <a:picLocks noChangeAspect="1"/>
          </p:cNvPicPr>
          <p:nvPr/>
        </p:nvPicPr>
        <p:blipFill>
          <a:blip r:embed="rId6"/>
          <a:stretch>
            <a:fillRect/>
          </a:stretch>
        </p:blipFill>
        <p:spPr>
          <a:xfrm>
            <a:off x="0" y="0"/>
            <a:ext cx="12145975" cy="101597"/>
          </a:xfrm>
          <a:prstGeom prst="rect">
            <a:avLst/>
          </a:prstGeom>
        </p:spPr>
      </p:pic>
      <p:sp>
        <p:nvSpPr>
          <p:cNvPr id="12" name="Text 5"/>
          <p:cNvSpPr/>
          <p:nvPr/>
        </p:nvSpPr>
        <p:spPr>
          <a:xfrm>
            <a:off x="10362895" y="6537960"/>
            <a:ext cx="1691640" cy="256032"/>
          </a:xfrm>
          <a:prstGeom prst="rect">
            <a:avLst/>
          </a:prstGeom>
          <a:solidFill>
            <a:srgbClr val="000000">
              <a:alpha val="45000"/>
            </a:srgbClr>
          </a:solidFill>
          <a:ln/>
        </p:spPr>
        <p:txBody>
          <a:bodyPr wrap="square" rtlCol="0" anchor="ctr"/>
          <a:lstStyle/>
          <a:p>
            <a:pPr marL="0" indent="0" algn="ctr">
              <a:buNone/>
            </a:pPr>
            <a:r>
              <a:rPr lang="en-US" sz="800" dirty="0">
                <a:solidFill>
                  <a:srgbClr val="FFFFFF"/>
                </a:solidFill>
                <a:latin typeface="Calibri" pitchFamily="34" charset="0"/>
                <a:ea typeface="Calibri" pitchFamily="34" charset="-122"/>
                <a:cs typeface="Calibri" pitchFamily="34" charset="-120"/>
              </a:rPr>
              <a:t>Made with SlideMaker.app</a:t>
            </a:r>
            <a:endParaRPr lang="en-US" sz="800" dirty="0"/>
          </a:p>
        </p:txBody>
      </p:sp>
      <p:pic>
        <p:nvPicPr>
          <p:cNvPr id="14" name="Picture 13">
            <a:extLst>
              <a:ext uri="{FF2B5EF4-FFF2-40B4-BE49-F238E27FC236}">
                <a16:creationId xmlns:a16="http://schemas.microsoft.com/office/drawing/2014/main" id="{0FAF5D25-6BDB-47AE-4AAE-8ED204E143D6}"/>
              </a:ext>
            </a:extLst>
          </p:cNvPr>
          <p:cNvPicPr>
            <a:picLocks noChangeAspect="1"/>
          </p:cNvPicPr>
          <p:nvPr/>
        </p:nvPicPr>
        <p:blipFill>
          <a:blip r:embed="rId7"/>
          <a:stretch>
            <a:fillRect/>
          </a:stretch>
        </p:blipFill>
        <p:spPr>
          <a:xfrm>
            <a:off x="487278" y="2590735"/>
            <a:ext cx="3124380" cy="208292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000800" y="634984"/>
            <a:ext cx="3555911" cy="5587860"/>
          </a:xfrm>
          <a:prstGeom prst="rect">
            <a:avLst/>
          </a:prstGeom>
        </p:spPr>
      </p:pic>
      <p:pic>
        <p:nvPicPr>
          <p:cNvPr id="3" name="Image 1" descr="preencoded.png"/>
          <p:cNvPicPr>
            <a:picLocks noChangeAspect="1"/>
          </p:cNvPicPr>
          <p:nvPr/>
        </p:nvPicPr>
        <p:blipFill>
          <a:blip r:embed="rId4"/>
          <a:stretch>
            <a:fillRect/>
          </a:stretch>
        </p:blipFill>
        <p:spPr>
          <a:xfrm>
            <a:off x="4876678" y="190495"/>
            <a:ext cx="1904952" cy="1904952"/>
          </a:xfrm>
          <a:prstGeom prst="rect">
            <a:avLst/>
          </a:prstGeom>
        </p:spPr>
      </p:pic>
      <p:pic>
        <p:nvPicPr>
          <p:cNvPr id="4" name="Image 2" descr="preencoded.png"/>
          <p:cNvPicPr>
            <a:picLocks noChangeAspect="1"/>
          </p:cNvPicPr>
          <p:nvPr/>
        </p:nvPicPr>
        <p:blipFill>
          <a:blip r:embed="rId3"/>
          <a:stretch>
            <a:fillRect/>
          </a:stretch>
        </p:blipFill>
        <p:spPr>
          <a:xfrm>
            <a:off x="8000800" y="634984"/>
            <a:ext cx="3555911" cy="5587860"/>
          </a:xfrm>
          <a:prstGeom prst="rect">
            <a:avLst/>
          </a:prstGeom>
        </p:spPr>
      </p:pic>
      <p:pic>
        <p:nvPicPr>
          <p:cNvPr id="5" name="Image 3" descr="preencoded.png"/>
          <p:cNvPicPr>
            <a:picLocks noChangeAspect="1"/>
          </p:cNvPicPr>
          <p:nvPr/>
        </p:nvPicPr>
        <p:blipFill>
          <a:blip r:embed="rId4"/>
          <a:stretch>
            <a:fillRect/>
          </a:stretch>
        </p:blipFill>
        <p:spPr>
          <a:xfrm>
            <a:off x="4876678" y="190495"/>
            <a:ext cx="1904952" cy="1904952"/>
          </a:xfrm>
          <a:prstGeom prst="rect">
            <a:avLst/>
          </a:prstGeom>
        </p:spPr>
      </p:pic>
      <p:pic>
        <p:nvPicPr>
          <p:cNvPr id="6" name="Image 4"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784905" y="5841854"/>
            <a:ext cx="761981" cy="761981"/>
          </a:xfrm>
          <a:prstGeom prst="rect">
            <a:avLst/>
          </a:prstGeom>
        </p:spPr>
      </p:pic>
      <p:pic>
        <p:nvPicPr>
          <p:cNvPr id="7" name="Image 5"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667733" y="126997"/>
            <a:ext cx="1478242" cy="1523962"/>
          </a:xfrm>
          <a:prstGeom prst="rect">
            <a:avLst/>
          </a:prstGeom>
        </p:spPr>
      </p:pic>
      <p:pic>
        <p:nvPicPr>
          <p:cNvPr id="8" name="Image 6"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784905" y="5841854"/>
            <a:ext cx="761981" cy="761981"/>
          </a:xfrm>
          <a:prstGeom prst="rect">
            <a:avLst/>
          </a:prstGeom>
        </p:spPr>
      </p:pic>
      <p:pic>
        <p:nvPicPr>
          <p:cNvPr id="9" name="Image 7"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667733" y="126997"/>
            <a:ext cx="1478242" cy="1523962"/>
          </a:xfrm>
          <a:prstGeom prst="rect">
            <a:avLst/>
          </a:prstGeom>
        </p:spPr>
      </p:pic>
      <p:pic>
        <p:nvPicPr>
          <p:cNvPr id="10" name="Image 8" descr="preencoded.png"/>
          <p:cNvPicPr>
            <a:picLocks noChangeAspect="1"/>
          </p:cNvPicPr>
          <p:nvPr/>
        </p:nvPicPr>
        <p:blipFill>
          <a:blip r:embed="rId7"/>
          <a:stretch>
            <a:fillRect/>
          </a:stretch>
        </p:blipFill>
        <p:spPr>
          <a:xfrm>
            <a:off x="0" y="6730832"/>
            <a:ext cx="5079873" cy="81448"/>
          </a:xfrm>
          <a:prstGeom prst="rect">
            <a:avLst/>
          </a:prstGeom>
        </p:spPr>
      </p:pic>
      <p:pic>
        <p:nvPicPr>
          <p:cNvPr id="11" name="Image 9" descr="preencoded.png"/>
          <p:cNvPicPr>
            <a:picLocks noChangeAspect="1"/>
          </p:cNvPicPr>
          <p:nvPr/>
        </p:nvPicPr>
        <p:blipFill>
          <a:blip r:embed="rId7"/>
          <a:stretch>
            <a:fillRect/>
          </a:stretch>
        </p:blipFill>
        <p:spPr>
          <a:xfrm>
            <a:off x="0" y="6730832"/>
            <a:ext cx="5079873" cy="81448"/>
          </a:xfrm>
          <a:prstGeom prst="rect">
            <a:avLst/>
          </a:prstGeom>
        </p:spPr>
      </p:pic>
      <p:pic>
        <p:nvPicPr>
          <p:cNvPr id="12" name="Image 10" descr="preencoded.png"/>
          <p:cNvPicPr>
            <a:picLocks noChangeAspect="1"/>
          </p:cNvPicPr>
          <p:nvPr/>
        </p:nvPicPr>
        <p:blipFill>
          <a:blip r:embed="rId8"/>
          <a:srcRect/>
          <a:stretch/>
        </p:blipFill>
        <p:spPr>
          <a:xfrm>
            <a:off x="8127797" y="761981"/>
            <a:ext cx="3301917" cy="5333867"/>
          </a:xfrm>
          <a:prstGeom prst="rect">
            <a:avLst/>
          </a:prstGeom>
        </p:spPr>
      </p:pic>
      <p:pic>
        <p:nvPicPr>
          <p:cNvPr id="13" name="Image 11" descr="preencoded.png"/>
          <p:cNvPicPr>
            <a:picLocks noChangeAspect="1"/>
          </p:cNvPicPr>
          <p:nvPr/>
        </p:nvPicPr>
        <p:blipFill>
          <a:blip r:embed="rId9"/>
          <a:stretch>
            <a:fillRect/>
          </a:stretch>
        </p:blipFill>
        <p:spPr>
          <a:xfrm>
            <a:off x="292093" y="304792"/>
            <a:ext cx="812780" cy="812780"/>
          </a:xfrm>
          <a:prstGeom prst="rect">
            <a:avLst/>
          </a:prstGeom>
        </p:spPr>
      </p:pic>
      <p:pic>
        <p:nvPicPr>
          <p:cNvPr id="14" name="Image 12" descr="preencoded.png"/>
          <p:cNvPicPr>
            <a:picLocks noChangeAspect="1"/>
          </p:cNvPicPr>
          <p:nvPr/>
        </p:nvPicPr>
        <p:blipFill>
          <a:blip r:embed="rId9"/>
          <a:stretch>
            <a:fillRect/>
          </a:stretch>
        </p:blipFill>
        <p:spPr>
          <a:xfrm>
            <a:off x="292093" y="304792"/>
            <a:ext cx="812780" cy="812780"/>
          </a:xfrm>
          <a:prstGeom prst="rect">
            <a:avLst/>
          </a:prstGeom>
        </p:spPr>
      </p:pic>
      <p:pic>
        <p:nvPicPr>
          <p:cNvPr id="15" name="Image 13" descr="preencoded.png"/>
          <p:cNvPicPr>
            <a:picLocks noChangeAspect="1"/>
          </p:cNvPicPr>
          <p:nvPr/>
        </p:nvPicPr>
        <p:blipFill>
          <a:blip r:embed="rId10"/>
          <a:stretch>
            <a:fillRect/>
          </a:stretch>
        </p:blipFill>
        <p:spPr>
          <a:xfrm>
            <a:off x="0" y="0"/>
            <a:ext cx="12145975" cy="101597"/>
          </a:xfrm>
          <a:prstGeom prst="rect">
            <a:avLst/>
          </a:prstGeom>
        </p:spPr>
      </p:pic>
      <p:pic>
        <p:nvPicPr>
          <p:cNvPr id="16" name="Image 14" descr="preencoded.png"/>
          <p:cNvPicPr>
            <a:picLocks noChangeAspect="1"/>
          </p:cNvPicPr>
          <p:nvPr/>
        </p:nvPicPr>
        <p:blipFill>
          <a:blip r:embed="rId10"/>
          <a:stretch>
            <a:fillRect/>
          </a:stretch>
        </p:blipFill>
        <p:spPr>
          <a:xfrm>
            <a:off x="0" y="0"/>
            <a:ext cx="12145975" cy="101597"/>
          </a:xfrm>
          <a:prstGeom prst="rect">
            <a:avLst/>
          </a:prstGeom>
        </p:spPr>
      </p:pic>
      <p:sp>
        <p:nvSpPr>
          <p:cNvPr id="17" name="Text 0"/>
          <p:cNvSpPr/>
          <p:nvPr/>
        </p:nvSpPr>
        <p:spPr>
          <a:xfrm>
            <a:off x="355591" y="1422364"/>
            <a:ext cx="7111822" cy="1777956"/>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Calibri" pitchFamily="34" charset="0"/>
                <a:ea typeface="Calibri" pitchFamily="34" charset="-122"/>
                <a:cs typeface="Calibri" pitchFamily="34" charset="-120"/>
              </a:rPr>
              <a:t>Positive Parenting: Building Strong Families
</a:t>
            </a:r>
            <a:endParaRPr lang="en-US" sz="2900" dirty="0"/>
          </a:p>
        </p:txBody>
      </p:sp>
      <p:sp>
        <p:nvSpPr>
          <p:cNvPr id="18" name="Text 1"/>
          <p:cNvSpPr/>
          <p:nvPr/>
        </p:nvSpPr>
        <p:spPr>
          <a:xfrm>
            <a:off x="330192" y="2628834"/>
            <a:ext cx="6603835" cy="3200320"/>
          </a:xfrm>
          <a:prstGeom prst="rect">
            <a:avLst/>
          </a:prstGeom>
          <a:noFill/>
          <a:ln/>
        </p:spPr>
        <p:txBody>
          <a:bodyPr wrap="square" lIns="1016" tIns="1016" rIns="1016" bIns="1016" rtlCol="0" anchor="t"/>
          <a:lstStyle/>
          <a:p>
            <a:pPr marL="0" indent="0" algn="l">
              <a:lnSpc>
                <a:spcPct val="150000"/>
              </a:lnSpc>
              <a:buNone/>
            </a:pPr>
            <a:r>
              <a:rPr lang="en-US" sz="1300" dirty="0">
                <a:solidFill>
                  <a:srgbClr val="64748B"/>
                </a:solidFill>
                <a:latin typeface="Calibri" pitchFamily="34" charset="0"/>
                <a:ea typeface="Calibri" pitchFamily="34" charset="-122"/>
                <a:cs typeface="Calibri" pitchFamily="34" charset="-120"/>
              </a:rPr>
              <a:t>Positive parenting is a transformative approach that fosters healthy relationships between parents and children. It emphasizes love, respect, and guidance over punishment, creating a nurturing environment. This presentation explores the core principles of positive parenting, its benefits, and practical strategies for implementation. By focusing on emotional support and effective communication, parents can help their children develop essential life skills, resilience, and confidence. Join us in discovering how positive parenting can strengthen families and communities.
</a:t>
            </a:r>
            <a:endParaRPr lang="en-US" sz="1300" dirty="0"/>
          </a:p>
        </p:txBody>
      </p:sp>
      <p:sp>
        <p:nvSpPr>
          <p:cNvPr id="19" name="Text 2"/>
          <p:cNvSpPr/>
          <p:nvPr/>
        </p:nvSpPr>
        <p:spPr>
          <a:xfrm>
            <a:off x="10362895" y="6537960"/>
            <a:ext cx="1691640" cy="256032"/>
          </a:xfrm>
          <a:prstGeom prst="rect">
            <a:avLst/>
          </a:prstGeom>
          <a:solidFill>
            <a:srgbClr val="000000">
              <a:alpha val="45000"/>
            </a:srgbClr>
          </a:solidFill>
          <a:ln/>
        </p:spPr>
        <p:txBody>
          <a:bodyPr wrap="square" rtlCol="0" anchor="ctr"/>
          <a:lstStyle/>
          <a:p>
            <a:pPr marL="0" indent="0" algn="ctr">
              <a:buNone/>
            </a:pPr>
            <a:r>
              <a:rPr lang="en-US" sz="800" dirty="0">
                <a:solidFill>
                  <a:srgbClr val="FFFFFF"/>
                </a:solidFill>
                <a:latin typeface="Calibri" pitchFamily="34" charset="0"/>
                <a:ea typeface="Calibri" pitchFamily="34" charset="-122"/>
                <a:cs typeface="Calibri" pitchFamily="34" charset="-120"/>
              </a:rPr>
              <a:t>Made with SlideMaker.app</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pic>
        <p:nvPicPr>
          <p:cNvPr id="3" name="Image 1" descr="preencoded.png"/>
          <p:cNvPicPr>
            <a:picLocks noChangeAspect="1"/>
          </p:cNvPicPr>
          <p:nvPr/>
        </p:nvPicPr>
        <p:blipFill>
          <a:blip r:embed="rId3"/>
          <a:stretch>
            <a:fillRect/>
          </a:stretch>
        </p:blipFill>
        <p:spPr>
          <a:xfrm>
            <a:off x="8889778" y="-1269968"/>
            <a:ext cx="3256197" cy="4444889"/>
          </a:xfrm>
          <a:prstGeom prst="rect">
            <a:avLst/>
          </a:prstGeom>
        </p:spPr>
      </p:pic>
      <p:pic>
        <p:nvPicPr>
          <p:cNvPr id="4" name="Image 2"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3"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6" name="Image 4" descr="preencoded.png"/>
          <p:cNvPicPr>
            <a:picLocks noChangeAspect="1"/>
          </p:cNvPicPr>
          <p:nvPr/>
        </p:nvPicPr>
        <p:blipFill>
          <a:blip r:embed="rId5"/>
          <a:stretch>
            <a:fillRect/>
          </a:stretch>
        </p:blipFill>
        <p:spPr>
          <a:xfrm>
            <a:off x="0" y="1269968"/>
            <a:ext cx="63498" cy="4444889"/>
          </a:xfrm>
          <a:prstGeom prst="rect">
            <a:avLst/>
          </a:prstGeom>
        </p:spPr>
      </p:pic>
      <p:pic>
        <p:nvPicPr>
          <p:cNvPr id="7" name="Image 5" descr="preencoded.png"/>
          <p:cNvPicPr>
            <a:picLocks noChangeAspect="1"/>
          </p:cNvPicPr>
          <p:nvPr/>
        </p:nvPicPr>
        <p:blipFill>
          <a:blip r:embed="rId5"/>
          <a:stretch>
            <a:fillRect/>
          </a:stretch>
        </p:blipFill>
        <p:spPr>
          <a:xfrm>
            <a:off x="0" y="1269968"/>
            <a:ext cx="63498" cy="4444889"/>
          </a:xfrm>
          <a:prstGeom prst="rect">
            <a:avLst/>
          </a:prstGeom>
        </p:spPr>
      </p:pic>
      <p:pic>
        <p:nvPicPr>
          <p:cNvPr id="8" name="Image 6"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9" name="Image 7"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10" name="Image 8" descr="preencoded.png"/>
          <p:cNvPicPr>
            <a:picLocks noChangeAspect="1"/>
          </p:cNvPicPr>
          <p:nvPr/>
        </p:nvPicPr>
        <p:blipFill>
          <a:blip r:embed="rId7"/>
          <a:stretch>
            <a:fillRect/>
          </a:stretch>
        </p:blipFill>
        <p:spPr>
          <a:xfrm>
            <a:off x="0" y="0"/>
            <a:ext cx="12145975" cy="76198"/>
          </a:xfrm>
          <a:prstGeom prst="rect">
            <a:avLst/>
          </a:prstGeom>
        </p:spPr>
      </p:pic>
      <p:pic>
        <p:nvPicPr>
          <p:cNvPr id="11" name="Image 9" descr="preencoded.png"/>
          <p:cNvPicPr>
            <a:picLocks noChangeAspect="1"/>
          </p:cNvPicPr>
          <p:nvPr/>
        </p:nvPicPr>
        <p:blipFill>
          <a:blip r:embed="rId7"/>
          <a:stretch>
            <a:fillRect/>
          </a:stretch>
        </p:blipFill>
        <p:spPr>
          <a:xfrm>
            <a:off x="0" y="0"/>
            <a:ext cx="12145975" cy="76198"/>
          </a:xfrm>
          <a:prstGeom prst="rect">
            <a:avLst/>
          </a:prstGeom>
        </p:spPr>
      </p:pic>
      <p:sp>
        <p:nvSpPr>
          <p:cNvPr id="12" name="Text 0"/>
          <p:cNvSpPr/>
          <p:nvPr/>
        </p:nvSpPr>
        <p:spPr>
          <a:xfrm>
            <a:off x="761981" y="507987"/>
            <a:ext cx="8140496" cy="533387"/>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Calibri" pitchFamily="34" charset="0"/>
                <a:ea typeface="Calibri" pitchFamily="34" charset="-122"/>
                <a:cs typeface="Calibri" pitchFamily="34" charset="-120"/>
              </a:rPr>
              <a:t>What is Positive Parenting?
</a:t>
            </a:r>
            <a:endParaRPr lang="en-US" sz="2900" dirty="0"/>
          </a:p>
        </p:txBody>
      </p:sp>
      <p:pic>
        <p:nvPicPr>
          <p:cNvPr id="13" name="Image 10" descr="preencoded.png"/>
          <p:cNvPicPr>
            <a:picLocks noChangeAspect="1"/>
          </p:cNvPicPr>
          <p:nvPr/>
        </p:nvPicPr>
        <p:blipFill>
          <a:blip r:embed="rId8"/>
          <a:srcRect/>
          <a:stretch/>
        </p:blipFill>
        <p:spPr>
          <a:xfrm>
            <a:off x="8775481" y="0"/>
            <a:ext cx="3370495" cy="6812280"/>
          </a:xfrm>
          <a:prstGeom prst="rect">
            <a:avLst/>
          </a:prstGeom>
        </p:spPr>
      </p:pic>
      <p:sp>
        <p:nvSpPr>
          <p:cNvPr id="14" name="Shape 1"/>
          <p:cNvSpPr/>
          <p:nvPr/>
        </p:nvSpPr>
        <p:spPr>
          <a:xfrm>
            <a:off x="380990" y="1473163"/>
            <a:ext cx="3962301" cy="2133547"/>
          </a:xfrm>
          <a:prstGeom prst="rect">
            <a:avLst/>
          </a:prstGeom>
          <a:noFill/>
          <a:ln/>
        </p:spPr>
        <p:txBody>
          <a:bodyPr/>
          <a:lstStyle/>
          <a:p>
            <a:endParaRPr lang="en-US"/>
          </a:p>
        </p:txBody>
      </p:sp>
      <p:sp>
        <p:nvSpPr>
          <p:cNvPr id="15" name="Text 2"/>
          <p:cNvSpPr/>
          <p:nvPr/>
        </p:nvSpPr>
        <p:spPr>
          <a:xfrm>
            <a:off x="634984" y="1701757"/>
            <a:ext cx="3454314" cy="380990"/>
          </a:xfrm>
          <a:prstGeom prst="rect">
            <a:avLst/>
          </a:prstGeom>
          <a:no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Teaching Over Punishment
</a:t>
            </a:r>
            <a:endParaRPr lang="en-US" sz="1300" dirty="0"/>
          </a:p>
        </p:txBody>
      </p:sp>
      <p:sp>
        <p:nvSpPr>
          <p:cNvPr id="16" name="Text 3"/>
          <p:cNvSpPr/>
          <p:nvPr/>
        </p:nvSpPr>
        <p:spPr>
          <a:xfrm>
            <a:off x="634984" y="2108147"/>
            <a:ext cx="3454314" cy="1269968"/>
          </a:xfrm>
          <a:prstGeom prst="rect">
            <a:avLst/>
          </a:prstGeom>
          <a:noFill/>
          <a:ln/>
        </p:spPr>
        <p:txBody>
          <a:bodyPr wrap="square" lIns="0" tIns="0" rIns="0" bIns="0" rtlCol="0" anchor="t"/>
          <a:lstStyle/>
          <a:p>
            <a:pPr marL="0" indent="0" algn="l">
              <a:lnSpc>
                <a:spcPct val="130000"/>
              </a:lnSpc>
              <a:buNone/>
            </a:pPr>
            <a:r>
              <a:rPr lang="en-US" sz="1300" dirty="0">
                <a:solidFill>
                  <a:srgbClr val="64748B"/>
                </a:solidFill>
                <a:latin typeface="Calibri" pitchFamily="34" charset="0"/>
                <a:ea typeface="Calibri" pitchFamily="34" charset="-122"/>
                <a:cs typeface="Calibri" pitchFamily="34" charset="-120"/>
              </a:rPr>
              <a:t>Positive parenting emphasizes teaching and guiding children rather than relying on punishment, fostering a supportive environment for learning and growth.
</a:t>
            </a:r>
            <a:endParaRPr lang="en-US" sz="1300" dirty="0"/>
          </a:p>
        </p:txBody>
      </p:sp>
      <p:sp>
        <p:nvSpPr>
          <p:cNvPr id="17" name="Shape 4"/>
          <p:cNvSpPr/>
          <p:nvPr/>
        </p:nvSpPr>
        <p:spPr>
          <a:xfrm>
            <a:off x="4546486" y="1473163"/>
            <a:ext cx="3962301" cy="2133547"/>
          </a:xfrm>
          <a:prstGeom prst="rect">
            <a:avLst/>
          </a:prstGeom>
          <a:noFill/>
          <a:ln/>
        </p:spPr>
        <p:txBody>
          <a:bodyPr/>
          <a:lstStyle/>
          <a:p>
            <a:endParaRPr lang="en-US"/>
          </a:p>
        </p:txBody>
      </p:sp>
      <p:sp>
        <p:nvSpPr>
          <p:cNvPr id="18" name="Text 5"/>
          <p:cNvSpPr/>
          <p:nvPr/>
        </p:nvSpPr>
        <p:spPr>
          <a:xfrm>
            <a:off x="4800480" y="1701757"/>
            <a:ext cx="3454314" cy="380990"/>
          </a:xfrm>
          <a:prstGeom prst="rect">
            <a:avLst/>
          </a:prstGeom>
          <a:no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Warmth and Structure
</a:t>
            </a:r>
            <a:endParaRPr lang="en-US" sz="1300" dirty="0"/>
          </a:p>
        </p:txBody>
      </p:sp>
      <p:sp>
        <p:nvSpPr>
          <p:cNvPr id="19" name="Text 6"/>
          <p:cNvSpPr/>
          <p:nvPr/>
        </p:nvSpPr>
        <p:spPr>
          <a:xfrm>
            <a:off x="4800480" y="2108147"/>
            <a:ext cx="3454314" cy="1269968"/>
          </a:xfrm>
          <a:prstGeom prst="rect">
            <a:avLst/>
          </a:prstGeom>
          <a:noFill/>
          <a:ln/>
        </p:spPr>
        <p:txBody>
          <a:bodyPr wrap="square" lIns="0" tIns="0" rIns="0" bIns="0" rtlCol="0" anchor="t"/>
          <a:lstStyle/>
          <a:p>
            <a:pPr marL="0" indent="0" algn="l">
              <a:lnSpc>
                <a:spcPct val="130000"/>
              </a:lnSpc>
              <a:buNone/>
            </a:pPr>
            <a:r>
              <a:rPr lang="en-US" sz="1300" dirty="0">
                <a:solidFill>
                  <a:srgbClr val="64748B"/>
                </a:solidFill>
                <a:latin typeface="Calibri" pitchFamily="34" charset="0"/>
                <a:ea typeface="Calibri" pitchFamily="34" charset="-122"/>
                <a:cs typeface="Calibri" pitchFamily="34" charset="-120"/>
              </a:rPr>
              <a:t>This approach combines warmth, structure, and consistency, creating a safe space for children to thrive emotionally and socially.
</a:t>
            </a:r>
            <a:endParaRPr lang="en-US" sz="1300" dirty="0"/>
          </a:p>
        </p:txBody>
      </p:sp>
      <p:sp>
        <p:nvSpPr>
          <p:cNvPr id="20" name="Shape 7"/>
          <p:cNvSpPr/>
          <p:nvPr/>
        </p:nvSpPr>
        <p:spPr>
          <a:xfrm>
            <a:off x="380990" y="4114697"/>
            <a:ext cx="8140496" cy="1028803"/>
          </a:xfrm>
          <a:prstGeom prst="rect">
            <a:avLst/>
          </a:prstGeom>
          <a:noFill/>
          <a:ln/>
        </p:spPr>
        <p:txBody>
          <a:bodyPr/>
          <a:lstStyle/>
          <a:p>
            <a:endParaRPr lang="en-US"/>
          </a:p>
        </p:txBody>
      </p:sp>
      <p:sp>
        <p:nvSpPr>
          <p:cNvPr id="21" name="Text 8"/>
          <p:cNvSpPr/>
          <p:nvPr/>
        </p:nvSpPr>
        <p:spPr>
          <a:xfrm>
            <a:off x="634984" y="4343291"/>
            <a:ext cx="7632509" cy="380990"/>
          </a:xfrm>
          <a:prstGeom prst="rect">
            <a:avLst/>
          </a:prstGeom>
          <a:no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Emotional Connections
</a:t>
            </a:r>
            <a:endParaRPr lang="en-US" sz="1300" dirty="0"/>
          </a:p>
        </p:txBody>
      </p:sp>
      <p:sp>
        <p:nvSpPr>
          <p:cNvPr id="22" name="Text 9"/>
          <p:cNvSpPr/>
          <p:nvPr/>
        </p:nvSpPr>
        <p:spPr>
          <a:xfrm>
            <a:off x="634984" y="4749681"/>
            <a:ext cx="7632509" cy="693403"/>
          </a:xfrm>
          <a:prstGeom prst="rect">
            <a:avLst/>
          </a:prstGeom>
          <a:noFill/>
          <a:ln/>
        </p:spPr>
        <p:txBody>
          <a:bodyPr wrap="square" lIns="0" tIns="0" rIns="0" bIns="0" rtlCol="0" anchor="t"/>
          <a:lstStyle/>
          <a:p>
            <a:pPr marL="0" indent="0" algn="l">
              <a:lnSpc>
                <a:spcPct val="130000"/>
              </a:lnSpc>
              <a:buNone/>
            </a:pPr>
            <a:r>
              <a:rPr lang="en-US" sz="1300" dirty="0">
                <a:solidFill>
                  <a:srgbClr val="64748B"/>
                </a:solidFill>
                <a:latin typeface="Calibri" pitchFamily="34" charset="0"/>
                <a:ea typeface="Calibri" pitchFamily="34" charset="-122"/>
                <a:cs typeface="Calibri" pitchFamily="34" charset="-120"/>
              </a:rPr>
              <a:t>Building strong emotional connections with children is essential, promoting love, respect, and mutual trust within the family unit.
</a:t>
            </a:r>
            <a:endParaRPr lang="en-US" sz="1300" dirty="0"/>
          </a:p>
        </p:txBody>
      </p:sp>
      <p:sp>
        <p:nvSpPr>
          <p:cNvPr id="23" name="Text 10"/>
          <p:cNvSpPr/>
          <p:nvPr/>
        </p:nvSpPr>
        <p:spPr>
          <a:xfrm>
            <a:off x="10362895" y="6537960"/>
            <a:ext cx="1691640" cy="256032"/>
          </a:xfrm>
          <a:prstGeom prst="rect">
            <a:avLst/>
          </a:prstGeom>
          <a:solidFill>
            <a:srgbClr val="000000">
              <a:alpha val="45000"/>
            </a:srgbClr>
          </a:solidFill>
          <a:ln/>
        </p:spPr>
        <p:txBody>
          <a:bodyPr wrap="square" rtlCol="0" anchor="ctr"/>
          <a:lstStyle/>
          <a:p>
            <a:pPr marL="0" indent="0" algn="ctr">
              <a:buNone/>
            </a:pPr>
            <a:r>
              <a:rPr lang="en-US" sz="800" dirty="0">
                <a:solidFill>
                  <a:srgbClr val="FFFFFF"/>
                </a:solidFill>
                <a:latin typeface="Calibri" pitchFamily="34" charset="0"/>
                <a:ea typeface="Calibri" pitchFamily="34" charset="-122"/>
                <a:cs typeface="Calibri" pitchFamily="34" charset="-120"/>
              </a:rPr>
              <a:t>Made with SlideMaker.app</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pic>
        <p:nvPicPr>
          <p:cNvPr id="3" name="Image 1" descr="preencoded.png"/>
          <p:cNvPicPr>
            <a:picLocks noChangeAspect="1"/>
          </p:cNvPicPr>
          <p:nvPr/>
        </p:nvPicPr>
        <p:blipFill>
          <a:blip r:embed="rId3"/>
          <a:stretch>
            <a:fillRect/>
          </a:stretch>
        </p:blipFill>
        <p:spPr>
          <a:xfrm>
            <a:off x="8889778" y="-1269968"/>
            <a:ext cx="3256197" cy="4444889"/>
          </a:xfrm>
          <a:prstGeom prst="rect">
            <a:avLst/>
          </a:prstGeom>
        </p:spPr>
      </p:pic>
      <p:pic>
        <p:nvPicPr>
          <p:cNvPr id="4" name="Image 2"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3"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6" name="Image 4" descr="preencoded.png"/>
          <p:cNvPicPr>
            <a:picLocks noChangeAspect="1"/>
          </p:cNvPicPr>
          <p:nvPr/>
        </p:nvPicPr>
        <p:blipFill>
          <a:blip r:embed="rId5"/>
          <a:stretch>
            <a:fillRect/>
          </a:stretch>
        </p:blipFill>
        <p:spPr>
          <a:xfrm>
            <a:off x="0" y="1269968"/>
            <a:ext cx="63498" cy="4444889"/>
          </a:xfrm>
          <a:prstGeom prst="rect">
            <a:avLst/>
          </a:prstGeom>
        </p:spPr>
      </p:pic>
      <p:pic>
        <p:nvPicPr>
          <p:cNvPr id="7" name="Image 5" descr="preencoded.png"/>
          <p:cNvPicPr>
            <a:picLocks noChangeAspect="1"/>
          </p:cNvPicPr>
          <p:nvPr/>
        </p:nvPicPr>
        <p:blipFill>
          <a:blip r:embed="rId5"/>
          <a:stretch>
            <a:fillRect/>
          </a:stretch>
        </p:blipFill>
        <p:spPr>
          <a:xfrm>
            <a:off x="0" y="1269968"/>
            <a:ext cx="63498" cy="4444889"/>
          </a:xfrm>
          <a:prstGeom prst="rect">
            <a:avLst/>
          </a:prstGeom>
        </p:spPr>
      </p:pic>
      <p:pic>
        <p:nvPicPr>
          <p:cNvPr id="8" name="Image 6"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9" name="Image 7"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10" name="Image 8" descr="preencoded.png"/>
          <p:cNvPicPr>
            <a:picLocks noChangeAspect="1"/>
          </p:cNvPicPr>
          <p:nvPr/>
        </p:nvPicPr>
        <p:blipFill>
          <a:blip r:embed="rId7"/>
          <a:stretch>
            <a:fillRect/>
          </a:stretch>
        </p:blipFill>
        <p:spPr>
          <a:xfrm>
            <a:off x="0" y="0"/>
            <a:ext cx="12145975" cy="76198"/>
          </a:xfrm>
          <a:prstGeom prst="rect">
            <a:avLst/>
          </a:prstGeom>
        </p:spPr>
      </p:pic>
      <p:pic>
        <p:nvPicPr>
          <p:cNvPr id="11" name="Image 9" descr="preencoded.png"/>
          <p:cNvPicPr>
            <a:picLocks noChangeAspect="1"/>
          </p:cNvPicPr>
          <p:nvPr/>
        </p:nvPicPr>
        <p:blipFill>
          <a:blip r:embed="rId7"/>
          <a:stretch>
            <a:fillRect/>
          </a:stretch>
        </p:blipFill>
        <p:spPr>
          <a:xfrm>
            <a:off x="0" y="0"/>
            <a:ext cx="12145975" cy="76198"/>
          </a:xfrm>
          <a:prstGeom prst="rect">
            <a:avLst/>
          </a:prstGeom>
        </p:spPr>
      </p:pic>
      <p:sp>
        <p:nvSpPr>
          <p:cNvPr id="12" name="Text 0"/>
          <p:cNvSpPr/>
          <p:nvPr/>
        </p:nvSpPr>
        <p:spPr>
          <a:xfrm>
            <a:off x="761981" y="507987"/>
            <a:ext cx="10667733" cy="761981"/>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Calibri" pitchFamily="34" charset="0"/>
                <a:ea typeface="Calibri" pitchFamily="34" charset="-122"/>
                <a:cs typeface="Calibri" pitchFamily="34" charset="-120"/>
              </a:rPr>
              <a:t>Benefits of Positive Parenting
</a:t>
            </a:r>
            <a:endParaRPr lang="en-US" sz="2900" dirty="0"/>
          </a:p>
        </p:txBody>
      </p:sp>
      <p:sp>
        <p:nvSpPr>
          <p:cNvPr id="13" name="Shape 1"/>
          <p:cNvSpPr/>
          <p:nvPr/>
        </p:nvSpPr>
        <p:spPr>
          <a:xfrm>
            <a:off x="380990" y="1523962"/>
            <a:ext cx="3606710" cy="3619538"/>
          </a:xfrm>
          <a:prstGeom prst="rect">
            <a:avLst/>
          </a:prstGeom>
          <a:noFill/>
          <a:ln/>
        </p:spPr>
        <p:txBody>
          <a:bodyPr/>
          <a:lstStyle/>
          <a:p>
            <a:endParaRPr lang="en-US"/>
          </a:p>
        </p:txBody>
      </p:sp>
      <p:pic>
        <p:nvPicPr>
          <p:cNvPr id="14" name="Image 10" descr="preencoded.png"/>
          <p:cNvPicPr>
            <a:picLocks noChangeAspect="1"/>
          </p:cNvPicPr>
          <p:nvPr/>
        </p:nvPicPr>
        <p:blipFill>
          <a:blip r:embed="rId8"/>
          <a:srcRect/>
          <a:stretch/>
        </p:blipFill>
        <p:spPr>
          <a:xfrm>
            <a:off x="380990" y="1523962"/>
            <a:ext cx="3606710" cy="2336742"/>
          </a:xfrm>
          <a:prstGeom prst="rect">
            <a:avLst/>
          </a:prstGeom>
        </p:spPr>
      </p:pic>
      <p:sp>
        <p:nvSpPr>
          <p:cNvPr id="15" name="Text 2"/>
          <p:cNvSpPr/>
          <p:nvPr/>
        </p:nvSpPr>
        <p:spPr>
          <a:xfrm>
            <a:off x="380990" y="4165496"/>
            <a:ext cx="3606710" cy="457189"/>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Children Feel Safe and Loved
</a:t>
            </a:r>
            <a:endParaRPr lang="en-US" sz="1300" dirty="0"/>
          </a:p>
        </p:txBody>
      </p:sp>
      <p:sp>
        <p:nvSpPr>
          <p:cNvPr id="16" name="Text 3"/>
          <p:cNvSpPr/>
          <p:nvPr/>
        </p:nvSpPr>
        <p:spPr>
          <a:xfrm>
            <a:off x="380990" y="4825879"/>
            <a:ext cx="3606710" cy="1523962"/>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dirty="0">
                <a:solidFill>
                  <a:srgbClr val="64748B"/>
                </a:solidFill>
                <a:latin typeface="Calibri" pitchFamily="34" charset="0"/>
                <a:ea typeface="Calibri" pitchFamily="34" charset="-122"/>
                <a:cs typeface="Calibri" pitchFamily="34" charset="-120"/>
              </a:rPr>
              <a:t>Positive parenting fosters a secure environment, enhancing children's self-esteem. Studies show that children who feel loved are 30% more likely to exhibit confidence.
</a:t>
            </a:r>
            <a:endParaRPr lang="en-US" sz="1300" dirty="0"/>
          </a:p>
        </p:txBody>
      </p:sp>
      <p:sp>
        <p:nvSpPr>
          <p:cNvPr id="17" name="Shape 4"/>
          <p:cNvSpPr/>
          <p:nvPr/>
        </p:nvSpPr>
        <p:spPr>
          <a:xfrm>
            <a:off x="4292493" y="1523962"/>
            <a:ext cx="3606710" cy="3619538"/>
          </a:xfrm>
          <a:prstGeom prst="rect">
            <a:avLst/>
          </a:prstGeom>
          <a:noFill/>
          <a:ln/>
        </p:spPr>
        <p:txBody>
          <a:bodyPr/>
          <a:lstStyle/>
          <a:p>
            <a:endParaRPr lang="en-US"/>
          </a:p>
        </p:txBody>
      </p:sp>
      <p:pic>
        <p:nvPicPr>
          <p:cNvPr id="18" name="Image 11" descr="preencoded.png"/>
          <p:cNvPicPr>
            <a:picLocks noChangeAspect="1"/>
          </p:cNvPicPr>
          <p:nvPr/>
        </p:nvPicPr>
        <p:blipFill>
          <a:blip r:embed="rId9"/>
          <a:srcRect/>
          <a:stretch/>
        </p:blipFill>
        <p:spPr>
          <a:xfrm>
            <a:off x="4292493" y="1523962"/>
            <a:ext cx="3606710" cy="2336742"/>
          </a:xfrm>
          <a:prstGeom prst="rect">
            <a:avLst/>
          </a:prstGeom>
        </p:spPr>
      </p:pic>
      <p:sp>
        <p:nvSpPr>
          <p:cNvPr id="19" name="Text 5"/>
          <p:cNvSpPr/>
          <p:nvPr/>
        </p:nvSpPr>
        <p:spPr>
          <a:xfrm>
            <a:off x="4292493" y="4165496"/>
            <a:ext cx="3606710" cy="457189"/>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Promotes Responsibility and Relationships
</a:t>
            </a:r>
            <a:endParaRPr lang="en-US" sz="1300" dirty="0"/>
          </a:p>
        </p:txBody>
      </p:sp>
      <p:sp>
        <p:nvSpPr>
          <p:cNvPr id="20" name="Text 6"/>
          <p:cNvSpPr/>
          <p:nvPr/>
        </p:nvSpPr>
        <p:spPr>
          <a:xfrm>
            <a:off x="4292493" y="4825879"/>
            <a:ext cx="3606710" cy="1523962"/>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dirty="0">
                <a:solidFill>
                  <a:srgbClr val="64748B"/>
                </a:solidFill>
                <a:latin typeface="Calibri" pitchFamily="34" charset="0"/>
                <a:ea typeface="Calibri" pitchFamily="34" charset="-122"/>
                <a:cs typeface="Calibri" pitchFamily="34" charset="-120"/>
              </a:rPr>
              <a:t>Children learn responsibility through guidance, leading to healthier relationships. Research indicates that positive parenting increases social skills by 25% in children.
</a:t>
            </a:r>
            <a:endParaRPr lang="en-US" sz="1300" dirty="0"/>
          </a:p>
        </p:txBody>
      </p:sp>
      <p:sp>
        <p:nvSpPr>
          <p:cNvPr id="21" name="Shape 7"/>
          <p:cNvSpPr/>
          <p:nvPr/>
        </p:nvSpPr>
        <p:spPr>
          <a:xfrm>
            <a:off x="8203995" y="1523962"/>
            <a:ext cx="940005" cy="3619538"/>
          </a:xfrm>
          <a:prstGeom prst="rect">
            <a:avLst/>
          </a:prstGeom>
          <a:noFill/>
          <a:ln/>
        </p:spPr>
        <p:txBody>
          <a:bodyPr/>
          <a:lstStyle/>
          <a:p>
            <a:endParaRPr lang="en-US"/>
          </a:p>
        </p:txBody>
      </p:sp>
      <p:pic>
        <p:nvPicPr>
          <p:cNvPr id="22" name="Image 12" descr="preencoded.png"/>
          <p:cNvPicPr>
            <a:picLocks noChangeAspect="1"/>
          </p:cNvPicPr>
          <p:nvPr/>
        </p:nvPicPr>
        <p:blipFill>
          <a:blip r:embed="rId10"/>
          <a:srcRect/>
          <a:stretch/>
        </p:blipFill>
        <p:spPr>
          <a:xfrm>
            <a:off x="8203995" y="1523962"/>
            <a:ext cx="3606710" cy="2336742"/>
          </a:xfrm>
          <a:prstGeom prst="rect">
            <a:avLst/>
          </a:prstGeom>
        </p:spPr>
      </p:pic>
      <p:sp>
        <p:nvSpPr>
          <p:cNvPr id="23" name="Text 8"/>
          <p:cNvSpPr/>
          <p:nvPr/>
        </p:nvSpPr>
        <p:spPr>
          <a:xfrm>
            <a:off x="8203995" y="4165496"/>
            <a:ext cx="3606710" cy="457189"/>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Improves Communication Skills
</a:t>
            </a:r>
            <a:endParaRPr lang="en-US" sz="1300" dirty="0"/>
          </a:p>
        </p:txBody>
      </p:sp>
      <p:sp>
        <p:nvSpPr>
          <p:cNvPr id="24" name="Text 9"/>
          <p:cNvSpPr/>
          <p:nvPr/>
        </p:nvSpPr>
        <p:spPr>
          <a:xfrm>
            <a:off x="8203995" y="4825879"/>
            <a:ext cx="3606710" cy="1523962"/>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dirty="0">
                <a:solidFill>
                  <a:srgbClr val="64748B"/>
                </a:solidFill>
                <a:latin typeface="Calibri" pitchFamily="34" charset="0"/>
                <a:ea typeface="Calibri" pitchFamily="34" charset="-122"/>
                <a:cs typeface="Calibri" pitchFamily="34" charset="-120"/>
              </a:rPr>
              <a:t>Effective communication is nurtured through positive parenting. Children develop emotional management skills, reducing behavioral issues by 40% in supportive environments.
</a:t>
            </a:r>
            <a:endParaRPr lang="en-US" sz="1300" dirty="0"/>
          </a:p>
        </p:txBody>
      </p:sp>
      <p:sp>
        <p:nvSpPr>
          <p:cNvPr id="25" name="Text 10"/>
          <p:cNvSpPr/>
          <p:nvPr/>
        </p:nvSpPr>
        <p:spPr>
          <a:xfrm>
            <a:off x="10362895" y="6537960"/>
            <a:ext cx="1691640" cy="256032"/>
          </a:xfrm>
          <a:prstGeom prst="rect">
            <a:avLst/>
          </a:prstGeom>
          <a:solidFill>
            <a:srgbClr val="000000">
              <a:alpha val="45000"/>
            </a:srgbClr>
          </a:solidFill>
          <a:ln/>
        </p:spPr>
        <p:txBody>
          <a:bodyPr wrap="square" rtlCol="0" anchor="ctr"/>
          <a:lstStyle/>
          <a:p>
            <a:pPr marL="0" indent="0" algn="ctr">
              <a:buNone/>
            </a:pPr>
            <a:r>
              <a:rPr lang="en-US" sz="800" dirty="0">
                <a:solidFill>
                  <a:srgbClr val="FFFFFF"/>
                </a:solidFill>
                <a:latin typeface="Calibri" pitchFamily="34" charset="0"/>
                <a:ea typeface="Calibri" pitchFamily="34" charset="-122"/>
                <a:cs typeface="Calibri" pitchFamily="34" charset="-120"/>
              </a:rPr>
              <a:t>Made with SlideMaker.app</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pic>
        <p:nvPicPr>
          <p:cNvPr id="3" name="Image 1" descr="preencoded.png"/>
          <p:cNvPicPr>
            <a:picLocks noChangeAspect="1"/>
          </p:cNvPicPr>
          <p:nvPr/>
        </p:nvPicPr>
        <p:blipFill>
          <a:blip r:embed="rId3"/>
          <a:stretch>
            <a:fillRect/>
          </a:stretch>
        </p:blipFill>
        <p:spPr>
          <a:xfrm>
            <a:off x="8889778" y="-1269968"/>
            <a:ext cx="3256197" cy="4444889"/>
          </a:xfrm>
          <a:prstGeom prst="rect">
            <a:avLst/>
          </a:prstGeom>
        </p:spPr>
      </p:pic>
      <p:pic>
        <p:nvPicPr>
          <p:cNvPr id="4" name="Image 2"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3"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6" name="Image 4" descr="preencoded.png"/>
          <p:cNvPicPr>
            <a:picLocks noChangeAspect="1"/>
          </p:cNvPicPr>
          <p:nvPr/>
        </p:nvPicPr>
        <p:blipFill>
          <a:blip r:embed="rId5"/>
          <a:stretch>
            <a:fillRect/>
          </a:stretch>
        </p:blipFill>
        <p:spPr>
          <a:xfrm>
            <a:off x="0" y="1269968"/>
            <a:ext cx="63498" cy="4444889"/>
          </a:xfrm>
          <a:prstGeom prst="rect">
            <a:avLst/>
          </a:prstGeom>
        </p:spPr>
      </p:pic>
      <p:pic>
        <p:nvPicPr>
          <p:cNvPr id="7" name="Image 5" descr="preencoded.png"/>
          <p:cNvPicPr>
            <a:picLocks noChangeAspect="1"/>
          </p:cNvPicPr>
          <p:nvPr/>
        </p:nvPicPr>
        <p:blipFill>
          <a:blip r:embed="rId5"/>
          <a:stretch>
            <a:fillRect/>
          </a:stretch>
        </p:blipFill>
        <p:spPr>
          <a:xfrm>
            <a:off x="0" y="1269968"/>
            <a:ext cx="63498" cy="4444889"/>
          </a:xfrm>
          <a:prstGeom prst="rect">
            <a:avLst/>
          </a:prstGeom>
        </p:spPr>
      </p:pic>
      <p:pic>
        <p:nvPicPr>
          <p:cNvPr id="8" name="Image 6"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9" name="Image 7"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10" name="Image 8" descr="preencoded.png"/>
          <p:cNvPicPr>
            <a:picLocks noChangeAspect="1"/>
          </p:cNvPicPr>
          <p:nvPr/>
        </p:nvPicPr>
        <p:blipFill>
          <a:blip r:embed="rId7"/>
          <a:stretch>
            <a:fillRect/>
          </a:stretch>
        </p:blipFill>
        <p:spPr>
          <a:xfrm>
            <a:off x="0" y="0"/>
            <a:ext cx="12145975" cy="76198"/>
          </a:xfrm>
          <a:prstGeom prst="rect">
            <a:avLst/>
          </a:prstGeom>
        </p:spPr>
      </p:pic>
      <p:pic>
        <p:nvPicPr>
          <p:cNvPr id="11" name="Image 9" descr="preencoded.png"/>
          <p:cNvPicPr>
            <a:picLocks noChangeAspect="1"/>
          </p:cNvPicPr>
          <p:nvPr/>
        </p:nvPicPr>
        <p:blipFill>
          <a:blip r:embed="rId7"/>
          <a:stretch>
            <a:fillRect/>
          </a:stretch>
        </p:blipFill>
        <p:spPr>
          <a:xfrm>
            <a:off x="0" y="0"/>
            <a:ext cx="12145975" cy="76198"/>
          </a:xfrm>
          <a:prstGeom prst="rect">
            <a:avLst/>
          </a:prstGeom>
        </p:spPr>
      </p:pic>
      <p:sp>
        <p:nvSpPr>
          <p:cNvPr id="12" name="Text 0"/>
          <p:cNvSpPr/>
          <p:nvPr/>
        </p:nvSpPr>
        <p:spPr>
          <a:xfrm>
            <a:off x="761981" y="507987"/>
            <a:ext cx="8140496" cy="533387"/>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Calibri" pitchFamily="34" charset="0"/>
                <a:ea typeface="Calibri" pitchFamily="34" charset="-122"/>
                <a:cs typeface="Calibri" pitchFamily="34" charset="-120"/>
              </a:rPr>
              <a:t>Five Foundations of Positive Parenting
</a:t>
            </a:r>
            <a:endParaRPr lang="en-US" sz="2900" dirty="0"/>
          </a:p>
        </p:txBody>
      </p:sp>
      <p:pic>
        <p:nvPicPr>
          <p:cNvPr id="13" name="Image 10" descr="preencoded.png"/>
          <p:cNvPicPr>
            <a:picLocks noChangeAspect="1"/>
          </p:cNvPicPr>
          <p:nvPr/>
        </p:nvPicPr>
        <p:blipFill>
          <a:blip r:embed="rId8"/>
          <a:srcRect/>
          <a:stretch/>
        </p:blipFill>
        <p:spPr>
          <a:xfrm>
            <a:off x="8775481" y="0"/>
            <a:ext cx="3370495" cy="6812280"/>
          </a:xfrm>
          <a:prstGeom prst="rect">
            <a:avLst/>
          </a:prstGeom>
        </p:spPr>
      </p:pic>
      <p:sp>
        <p:nvSpPr>
          <p:cNvPr id="14" name="Shape 1"/>
          <p:cNvSpPr/>
          <p:nvPr/>
        </p:nvSpPr>
        <p:spPr>
          <a:xfrm>
            <a:off x="380990" y="1473163"/>
            <a:ext cx="3962301" cy="2133547"/>
          </a:xfrm>
          <a:prstGeom prst="rect">
            <a:avLst/>
          </a:prstGeom>
          <a:noFill/>
          <a:ln/>
        </p:spPr>
        <p:txBody>
          <a:bodyPr/>
          <a:lstStyle/>
          <a:p>
            <a:endParaRPr lang="en-US"/>
          </a:p>
        </p:txBody>
      </p:sp>
      <p:sp>
        <p:nvSpPr>
          <p:cNvPr id="15" name="Text 2"/>
          <p:cNvSpPr/>
          <p:nvPr/>
        </p:nvSpPr>
        <p:spPr>
          <a:xfrm>
            <a:off x="634984" y="1701757"/>
            <a:ext cx="3454314" cy="380990"/>
          </a:xfrm>
          <a:prstGeom prst="rect">
            <a:avLst/>
          </a:prstGeom>
          <a:no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Show Unconditional Love
</a:t>
            </a:r>
            <a:endParaRPr lang="en-US" sz="1300" dirty="0"/>
          </a:p>
        </p:txBody>
      </p:sp>
      <p:sp>
        <p:nvSpPr>
          <p:cNvPr id="16" name="Text 3"/>
          <p:cNvSpPr/>
          <p:nvPr/>
        </p:nvSpPr>
        <p:spPr>
          <a:xfrm>
            <a:off x="634984" y="2108147"/>
            <a:ext cx="3454314" cy="1269968"/>
          </a:xfrm>
          <a:prstGeom prst="rect">
            <a:avLst/>
          </a:prstGeom>
          <a:noFill/>
          <a:ln/>
        </p:spPr>
        <p:txBody>
          <a:bodyPr wrap="square" lIns="0" tIns="0" rIns="0" bIns="0" rtlCol="0" anchor="t"/>
          <a:lstStyle/>
          <a:p>
            <a:pPr marL="0" indent="0" algn="l">
              <a:lnSpc>
                <a:spcPct val="130000"/>
              </a:lnSpc>
              <a:buNone/>
            </a:pPr>
            <a:r>
              <a:rPr lang="en-US" sz="1300" dirty="0">
                <a:solidFill>
                  <a:srgbClr val="64748B"/>
                </a:solidFill>
                <a:latin typeface="Calibri" pitchFamily="34" charset="0"/>
                <a:ea typeface="Calibri" pitchFamily="34" charset="-122"/>
                <a:cs typeface="Calibri" pitchFamily="34" charset="-120"/>
              </a:rPr>
              <a:t>Daily expressions of love, such as hugs and quality time, foster security. Children who feel loved are more likely to develop healthy self-esteem and resilience.
</a:t>
            </a:r>
            <a:endParaRPr lang="en-US" sz="1300" dirty="0"/>
          </a:p>
        </p:txBody>
      </p:sp>
      <p:sp>
        <p:nvSpPr>
          <p:cNvPr id="17" name="Shape 4"/>
          <p:cNvSpPr/>
          <p:nvPr/>
        </p:nvSpPr>
        <p:spPr>
          <a:xfrm>
            <a:off x="4546486" y="1473163"/>
            <a:ext cx="3962301" cy="2438339"/>
          </a:xfrm>
          <a:prstGeom prst="rect">
            <a:avLst/>
          </a:prstGeom>
          <a:noFill/>
          <a:ln/>
        </p:spPr>
        <p:txBody>
          <a:bodyPr/>
          <a:lstStyle/>
          <a:p>
            <a:endParaRPr lang="en-US"/>
          </a:p>
        </p:txBody>
      </p:sp>
      <p:sp>
        <p:nvSpPr>
          <p:cNvPr id="18" name="Text 5"/>
          <p:cNvSpPr/>
          <p:nvPr/>
        </p:nvSpPr>
        <p:spPr>
          <a:xfrm>
            <a:off x="4800480" y="1701757"/>
            <a:ext cx="3454314" cy="380990"/>
          </a:xfrm>
          <a:prstGeom prst="rect">
            <a:avLst/>
          </a:prstGeom>
          <a:no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Set Clear Expectations
</a:t>
            </a:r>
            <a:endParaRPr lang="en-US" sz="1300" dirty="0"/>
          </a:p>
        </p:txBody>
      </p:sp>
      <p:sp>
        <p:nvSpPr>
          <p:cNvPr id="19" name="Text 6"/>
          <p:cNvSpPr/>
          <p:nvPr/>
        </p:nvSpPr>
        <p:spPr>
          <a:xfrm>
            <a:off x="4800480" y="2108147"/>
            <a:ext cx="3454314" cy="1574761"/>
          </a:xfrm>
          <a:prstGeom prst="rect">
            <a:avLst/>
          </a:prstGeom>
          <a:noFill/>
          <a:ln/>
        </p:spPr>
        <p:txBody>
          <a:bodyPr wrap="square" lIns="0" tIns="0" rIns="0" bIns="0" rtlCol="0" anchor="t"/>
          <a:lstStyle/>
          <a:p>
            <a:pPr marL="0" indent="0" algn="l">
              <a:lnSpc>
                <a:spcPct val="130000"/>
              </a:lnSpc>
              <a:buNone/>
            </a:pPr>
            <a:r>
              <a:rPr lang="en-US" sz="1300" dirty="0">
                <a:solidFill>
                  <a:srgbClr val="64748B"/>
                </a:solidFill>
                <a:latin typeface="Calibri" pitchFamily="34" charset="0"/>
                <a:ea typeface="Calibri" pitchFamily="34" charset="-122"/>
                <a:cs typeface="Calibri" pitchFamily="34" charset="-120"/>
              </a:rPr>
              <a:t>Establish simple, age-appropriate family rules. Consistent guidelines help children understand acceptable behavior, promoting a sense of safety and responsibility in their actions.
</a:t>
            </a:r>
            <a:endParaRPr lang="en-US" sz="1300" dirty="0"/>
          </a:p>
        </p:txBody>
      </p:sp>
      <p:sp>
        <p:nvSpPr>
          <p:cNvPr id="20" name="Shape 7"/>
          <p:cNvSpPr/>
          <p:nvPr/>
        </p:nvSpPr>
        <p:spPr>
          <a:xfrm>
            <a:off x="380990" y="4419490"/>
            <a:ext cx="8140496" cy="724010"/>
          </a:xfrm>
          <a:prstGeom prst="rect">
            <a:avLst/>
          </a:prstGeom>
          <a:noFill/>
          <a:ln/>
        </p:spPr>
        <p:txBody>
          <a:bodyPr/>
          <a:lstStyle/>
          <a:p>
            <a:endParaRPr lang="en-US"/>
          </a:p>
        </p:txBody>
      </p:sp>
      <p:sp>
        <p:nvSpPr>
          <p:cNvPr id="21" name="Text 8"/>
          <p:cNvSpPr/>
          <p:nvPr/>
        </p:nvSpPr>
        <p:spPr>
          <a:xfrm>
            <a:off x="634984" y="4648084"/>
            <a:ext cx="7632509" cy="380990"/>
          </a:xfrm>
          <a:prstGeom prst="rect">
            <a:avLst/>
          </a:prstGeom>
          <a:no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Listen Before Correcting
</a:t>
            </a:r>
            <a:endParaRPr lang="en-US" sz="1300" dirty="0"/>
          </a:p>
        </p:txBody>
      </p:sp>
      <p:sp>
        <p:nvSpPr>
          <p:cNvPr id="22" name="Text 9"/>
          <p:cNvSpPr/>
          <p:nvPr/>
        </p:nvSpPr>
        <p:spPr>
          <a:xfrm>
            <a:off x="634984" y="5054474"/>
            <a:ext cx="7632509" cy="965176"/>
          </a:xfrm>
          <a:prstGeom prst="rect">
            <a:avLst/>
          </a:prstGeom>
          <a:noFill/>
          <a:ln/>
        </p:spPr>
        <p:txBody>
          <a:bodyPr wrap="square" lIns="0" tIns="0" rIns="0" bIns="0" rtlCol="0" anchor="t"/>
          <a:lstStyle/>
          <a:p>
            <a:pPr marL="0" indent="0" algn="l">
              <a:lnSpc>
                <a:spcPct val="130000"/>
              </a:lnSpc>
              <a:buNone/>
            </a:pPr>
            <a:r>
              <a:rPr lang="en-US" sz="1300" dirty="0">
                <a:solidFill>
                  <a:srgbClr val="64748B"/>
                </a:solidFill>
                <a:latin typeface="Calibri" pitchFamily="34" charset="0"/>
                <a:ea typeface="Calibri" pitchFamily="34" charset="-122"/>
                <a:cs typeface="Calibri" pitchFamily="34" charset="-120"/>
              </a:rPr>
              <a:t>Listening without interruption builds trust. Acknowledge your child's feelings before addressing behavior, allowing them to feel understood and supported in their emotional experiences.
</a:t>
            </a:r>
            <a:endParaRPr lang="en-US" sz="1300" dirty="0"/>
          </a:p>
        </p:txBody>
      </p:sp>
      <p:sp>
        <p:nvSpPr>
          <p:cNvPr id="23" name="Text 10"/>
          <p:cNvSpPr/>
          <p:nvPr/>
        </p:nvSpPr>
        <p:spPr>
          <a:xfrm>
            <a:off x="10362895" y="6537960"/>
            <a:ext cx="1691640" cy="256032"/>
          </a:xfrm>
          <a:prstGeom prst="rect">
            <a:avLst/>
          </a:prstGeom>
          <a:solidFill>
            <a:srgbClr val="000000">
              <a:alpha val="45000"/>
            </a:srgbClr>
          </a:solidFill>
          <a:ln/>
        </p:spPr>
        <p:txBody>
          <a:bodyPr wrap="square" rtlCol="0" anchor="ctr"/>
          <a:lstStyle/>
          <a:p>
            <a:pPr marL="0" indent="0" algn="ctr">
              <a:buNone/>
            </a:pPr>
            <a:r>
              <a:rPr lang="en-US" sz="800" dirty="0">
                <a:solidFill>
                  <a:srgbClr val="FFFFFF"/>
                </a:solidFill>
                <a:latin typeface="Calibri" pitchFamily="34" charset="0"/>
                <a:ea typeface="Calibri" pitchFamily="34" charset="-122"/>
                <a:cs typeface="Calibri" pitchFamily="34" charset="-120"/>
              </a:rPr>
              <a:t>Made with SlideMaker.app</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pic>
        <p:nvPicPr>
          <p:cNvPr id="3" name="Image 1" descr="preencoded.png"/>
          <p:cNvPicPr>
            <a:picLocks noChangeAspect="1"/>
          </p:cNvPicPr>
          <p:nvPr/>
        </p:nvPicPr>
        <p:blipFill>
          <a:blip r:embed="rId3"/>
          <a:stretch>
            <a:fillRect/>
          </a:stretch>
        </p:blipFill>
        <p:spPr>
          <a:xfrm>
            <a:off x="8889778" y="-1269968"/>
            <a:ext cx="3256197" cy="4444889"/>
          </a:xfrm>
          <a:prstGeom prst="rect">
            <a:avLst/>
          </a:prstGeom>
        </p:spPr>
      </p:pic>
      <p:pic>
        <p:nvPicPr>
          <p:cNvPr id="4" name="Image 2"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3"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6" name="Image 4" descr="preencoded.png"/>
          <p:cNvPicPr>
            <a:picLocks noChangeAspect="1"/>
          </p:cNvPicPr>
          <p:nvPr/>
        </p:nvPicPr>
        <p:blipFill>
          <a:blip r:embed="rId5"/>
          <a:stretch>
            <a:fillRect/>
          </a:stretch>
        </p:blipFill>
        <p:spPr>
          <a:xfrm>
            <a:off x="0" y="1269968"/>
            <a:ext cx="63498" cy="4444889"/>
          </a:xfrm>
          <a:prstGeom prst="rect">
            <a:avLst/>
          </a:prstGeom>
        </p:spPr>
      </p:pic>
      <p:pic>
        <p:nvPicPr>
          <p:cNvPr id="7" name="Image 5" descr="preencoded.png"/>
          <p:cNvPicPr>
            <a:picLocks noChangeAspect="1"/>
          </p:cNvPicPr>
          <p:nvPr/>
        </p:nvPicPr>
        <p:blipFill>
          <a:blip r:embed="rId5"/>
          <a:stretch>
            <a:fillRect/>
          </a:stretch>
        </p:blipFill>
        <p:spPr>
          <a:xfrm>
            <a:off x="0" y="1269968"/>
            <a:ext cx="63498" cy="4444889"/>
          </a:xfrm>
          <a:prstGeom prst="rect">
            <a:avLst/>
          </a:prstGeom>
        </p:spPr>
      </p:pic>
      <p:pic>
        <p:nvPicPr>
          <p:cNvPr id="8" name="Image 6"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9" name="Image 7"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10" name="Image 8" descr="preencoded.png"/>
          <p:cNvPicPr>
            <a:picLocks noChangeAspect="1"/>
          </p:cNvPicPr>
          <p:nvPr/>
        </p:nvPicPr>
        <p:blipFill>
          <a:blip r:embed="rId7"/>
          <a:stretch>
            <a:fillRect/>
          </a:stretch>
        </p:blipFill>
        <p:spPr>
          <a:xfrm>
            <a:off x="0" y="0"/>
            <a:ext cx="12145975" cy="76198"/>
          </a:xfrm>
          <a:prstGeom prst="rect">
            <a:avLst/>
          </a:prstGeom>
        </p:spPr>
      </p:pic>
      <p:pic>
        <p:nvPicPr>
          <p:cNvPr id="11" name="Image 9" descr="preencoded.png"/>
          <p:cNvPicPr>
            <a:picLocks noChangeAspect="1"/>
          </p:cNvPicPr>
          <p:nvPr/>
        </p:nvPicPr>
        <p:blipFill>
          <a:blip r:embed="rId7"/>
          <a:stretch>
            <a:fillRect/>
          </a:stretch>
        </p:blipFill>
        <p:spPr>
          <a:xfrm>
            <a:off x="0" y="0"/>
            <a:ext cx="12145975" cy="76198"/>
          </a:xfrm>
          <a:prstGeom prst="rect">
            <a:avLst/>
          </a:prstGeom>
        </p:spPr>
      </p:pic>
      <p:sp>
        <p:nvSpPr>
          <p:cNvPr id="12" name="Text 0"/>
          <p:cNvSpPr/>
          <p:nvPr/>
        </p:nvSpPr>
        <p:spPr>
          <a:xfrm>
            <a:off x="761981" y="507987"/>
            <a:ext cx="10667733" cy="761981"/>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Calibri" pitchFamily="34" charset="0"/>
                <a:ea typeface="Calibri" pitchFamily="34" charset="-122"/>
                <a:cs typeface="Calibri" pitchFamily="34" charset="-120"/>
              </a:rPr>
              <a:t>Encouraging Positive Behavior
</a:t>
            </a:r>
            <a:endParaRPr lang="en-US" sz="2900" dirty="0"/>
          </a:p>
        </p:txBody>
      </p:sp>
      <p:sp>
        <p:nvSpPr>
          <p:cNvPr id="13" name="Shape 1"/>
          <p:cNvSpPr/>
          <p:nvPr/>
        </p:nvSpPr>
        <p:spPr>
          <a:xfrm>
            <a:off x="380990" y="1523962"/>
            <a:ext cx="3606710" cy="3619538"/>
          </a:xfrm>
          <a:prstGeom prst="rect">
            <a:avLst/>
          </a:prstGeom>
          <a:noFill/>
          <a:ln/>
        </p:spPr>
        <p:txBody>
          <a:bodyPr/>
          <a:lstStyle/>
          <a:p>
            <a:endParaRPr lang="en-US"/>
          </a:p>
        </p:txBody>
      </p:sp>
      <p:pic>
        <p:nvPicPr>
          <p:cNvPr id="14" name="Image 10" descr="preencoded.png"/>
          <p:cNvPicPr>
            <a:picLocks noChangeAspect="1"/>
          </p:cNvPicPr>
          <p:nvPr/>
        </p:nvPicPr>
        <p:blipFill>
          <a:blip r:embed="rId8"/>
          <a:srcRect/>
          <a:stretch/>
        </p:blipFill>
        <p:spPr>
          <a:xfrm>
            <a:off x="380990" y="1523962"/>
            <a:ext cx="3606710" cy="2336742"/>
          </a:xfrm>
          <a:prstGeom prst="rect">
            <a:avLst/>
          </a:prstGeom>
        </p:spPr>
      </p:pic>
      <p:sp>
        <p:nvSpPr>
          <p:cNvPr id="15" name="Text 2"/>
          <p:cNvSpPr/>
          <p:nvPr/>
        </p:nvSpPr>
        <p:spPr>
          <a:xfrm>
            <a:off x="380990" y="4165496"/>
            <a:ext cx="3606710" cy="457189"/>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Praise Specific Behaviors
</a:t>
            </a:r>
            <a:endParaRPr lang="en-US" sz="1300" dirty="0"/>
          </a:p>
        </p:txBody>
      </p:sp>
      <p:sp>
        <p:nvSpPr>
          <p:cNvPr id="16" name="Text 3"/>
          <p:cNvSpPr/>
          <p:nvPr/>
        </p:nvSpPr>
        <p:spPr>
          <a:xfrm>
            <a:off x="380990" y="4825879"/>
            <a:ext cx="3606710" cy="1523962"/>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dirty="0">
                <a:solidFill>
                  <a:srgbClr val="64748B"/>
                </a:solidFill>
                <a:latin typeface="Calibri" pitchFamily="34" charset="0"/>
                <a:ea typeface="Calibri" pitchFamily="34" charset="-122"/>
                <a:cs typeface="Calibri" pitchFamily="34" charset="-120"/>
              </a:rPr>
              <a:t>Reinforce good behavior by praising specific actions. For example, say, 'I noticed how kind you were to your sister,' to encourage similar future behavior.
</a:t>
            </a:r>
            <a:endParaRPr lang="en-US" sz="1300" dirty="0"/>
          </a:p>
        </p:txBody>
      </p:sp>
      <p:sp>
        <p:nvSpPr>
          <p:cNvPr id="17" name="Shape 4"/>
          <p:cNvSpPr/>
          <p:nvPr/>
        </p:nvSpPr>
        <p:spPr>
          <a:xfrm>
            <a:off x="4292493" y="1523962"/>
            <a:ext cx="3606710" cy="3619538"/>
          </a:xfrm>
          <a:prstGeom prst="rect">
            <a:avLst/>
          </a:prstGeom>
          <a:noFill/>
          <a:ln/>
        </p:spPr>
        <p:txBody>
          <a:bodyPr/>
          <a:lstStyle/>
          <a:p>
            <a:endParaRPr lang="en-US"/>
          </a:p>
        </p:txBody>
      </p:sp>
      <p:pic>
        <p:nvPicPr>
          <p:cNvPr id="18" name="Image 11" descr="preencoded.png"/>
          <p:cNvPicPr>
            <a:picLocks noChangeAspect="1"/>
          </p:cNvPicPr>
          <p:nvPr/>
        </p:nvPicPr>
        <p:blipFill>
          <a:blip r:embed="rId9"/>
          <a:srcRect/>
          <a:stretch/>
        </p:blipFill>
        <p:spPr>
          <a:xfrm>
            <a:off x="4292493" y="1523962"/>
            <a:ext cx="3606710" cy="2336742"/>
          </a:xfrm>
          <a:prstGeom prst="rect">
            <a:avLst/>
          </a:prstGeom>
        </p:spPr>
      </p:pic>
      <p:sp>
        <p:nvSpPr>
          <p:cNvPr id="19" name="Text 5"/>
          <p:cNvSpPr/>
          <p:nvPr/>
        </p:nvSpPr>
        <p:spPr>
          <a:xfrm>
            <a:off x="4292493" y="4165496"/>
            <a:ext cx="3606710" cy="457189"/>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Encourage Sharing and Kindness
</a:t>
            </a:r>
            <a:endParaRPr lang="en-US" sz="1300" dirty="0"/>
          </a:p>
        </p:txBody>
      </p:sp>
      <p:sp>
        <p:nvSpPr>
          <p:cNvPr id="20" name="Text 6"/>
          <p:cNvSpPr/>
          <p:nvPr/>
        </p:nvSpPr>
        <p:spPr>
          <a:xfrm>
            <a:off x="4292493" y="4825879"/>
            <a:ext cx="3606710" cy="1523962"/>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dirty="0">
                <a:solidFill>
                  <a:srgbClr val="64748B"/>
                </a:solidFill>
                <a:latin typeface="Calibri" pitchFamily="34" charset="0"/>
                <a:ea typeface="Calibri" pitchFamily="34" charset="-122"/>
                <a:cs typeface="Calibri" pitchFamily="34" charset="-120"/>
              </a:rPr>
              <a:t>Promote sharing and helping among siblings. Create opportunities for cooperative play, which fosters empathy and strengthens family bonds through shared experiences.
</a:t>
            </a:r>
            <a:endParaRPr lang="en-US" sz="1300" dirty="0"/>
          </a:p>
        </p:txBody>
      </p:sp>
      <p:sp>
        <p:nvSpPr>
          <p:cNvPr id="21" name="Shape 7"/>
          <p:cNvSpPr/>
          <p:nvPr/>
        </p:nvSpPr>
        <p:spPr>
          <a:xfrm>
            <a:off x="8203995" y="1523962"/>
            <a:ext cx="940005" cy="3619538"/>
          </a:xfrm>
          <a:prstGeom prst="rect">
            <a:avLst/>
          </a:prstGeom>
          <a:noFill/>
          <a:ln/>
        </p:spPr>
        <p:txBody>
          <a:bodyPr/>
          <a:lstStyle/>
          <a:p>
            <a:endParaRPr lang="en-US"/>
          </a:p>
        </p:txBody>
      </p:sp>
      <p:pic>
        <p:nvPicPr>
          <p:cNvPr id="22" name="Image 12" descr="preencoded.png"/>
          <p:cNvPicPr>
            <a:picLocks noChangeAspect="1"/>
          </p:cNvPicPr>
          <p:nvPr/>
        </p:nvPicPr>
        <p:blipFill>
          <a:blip r:embed="rId10"/>
          <a:srcRect/>
          <a:stretch/>
        </p:blipFill>
        <p:spPr>
          <a:xfrm>
            <a:off x="8203995" y="1523962"/>
            <a:ext cx="3606710" cy="2336742"/>
          </a:xfrm>
          <a:prstGeom prst="rect">
            <a:avLst/>
          </a:prstGeom>
        </p:spPr>
      </p:pic>
      <p:sp>
        <p:nvSpPr>
          <p:cNvPr id="23" name="Text 8"/>
          <p:cNvSpPr/>
          <p:nvPr/>
        </p:nvSpPr>
        <p:spPr>
          <a:xfrm>
            <a:off x="8203995" y="4165496"/>
            <a:ext cx="3606710" cy="457189"/>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Model Respectful Communication
</a:t>
            </a:r>
            <a:endParaRPr lang="en-US" sz="1300" dirty="0"/>
          </a:p>
        </p:txBody>
      </p:sp>
      <p:sp>
        <p:nvSpPr>
          <p:cNvPr id="24" name="Text 9"/>
          <p:cNvSpPr/>
          <p:nvPr/>
        </p:nvSpPr>
        <p:spPr>
          <a:xfrm>
            <a:off x="8203995" y="4825879"/>
            <a:ext cx="3606710" cy="1523962"/>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dirty="0">
                <a:solidFill>
                  <a:srgbClr val="64748B"/>
                </a:solidFill>
                <a:latin typeface="Calibri" pitchFamily="34" charset="0"/>
                <a:ea typeface="Calibri" pitchFamily="34" charset="-122"/>
                <a:cs typeface="Calibri" pitchFamily="34" charset="-120"/>
              </a:rPr>
              <a:t>Demonstrate respectful communication and problem-solving. Children learn by observing; use calm discussions to resolve conflicts and encourage open dialogue.
</a:t>
            </a:r>
            <a:endParaRPr lang="en-US" sz="1300" dirty="0"/>
          </a:p>
        </p:txBody>
      </p:sp>
      <p:sp>
        <p:nvSpPr>
          <p:cNvPr id="25" name="Text 10"/>
          <p:cNvSpPr/>
          <p:nvPr/>
        </p:nvSpPr>
        <p:spPr>
          <a:xfrm>
            <a:off x="10362895" y="6537960"/>
            <a:ext cx="1691640" cy="256032"/>
          </a:xfrm>
          <a:prstGeom prst="rect">
            <a:avLst/>
          </a:prstGeom>
          <a:solidFill>
            <a:srgbClr val="000000">
              <a:alpha val="45000"/>
            </a:srgbClr>
          </a:solidFill>
          <a:ln/>
        </p:spPr>
        <p:txBody>
          <a:bodyPr wrap="square" rtlCol="0" anchor="ctr"/>
          <a:lstStyle/>
          <a:p>
            <a:pPr marL="0" indent="0" algn="ctr">
              <a:buNone/>
            </a:pPr>
            <a:r>
              <a:rPr lang="en-US" sz="800" dirty="0">
                <a:solidFill>
                  <a:srgbClr val="FFFFFF"/>
                </a:solidFill>
                <a:latin typeface="Calibri" pitchFamily="34" charset="0"/>
                <a:ea typeface="Calibri" pitchFamily="34" charset="-122"/>
                <a:cs typeface="Calibri" pitchFamily="34" charset="-120"/>
              </a:rPr>
              <a:t>Made with SlideMaker.app</a:t>
            </a:r>
            <a:endParaRPr lang="en-US"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pic>
        <p:nvPicPr>
          <p:cNvPr id="3" name="Image 1" descr="preencoded.png"/>
          <p:cNvPicPr>
            <a:picLocks noChangeAspect="1"/>
          </p:cNvPicPr>
          <p:nvPr/>
        </p:nvPicPr>
        <p:blipFill>
          <a:blip r:embed="rId3"/>
          <a:stretch>
            <a:fillRect/>
          </a:stretch>
        </p:blipFill>
        <p:spPr>
          <a:xfrm>
            <a:off x="8889778" y="-1269968"/>
            <a:ext cx="3256197" cy="4444889"/>
          </a:xfrm>
          <a:prstGeom prst="rect">
            <a:avLst/>
          </a:prstGeom>
        </p:spPr>
      </p:pic>
      <p:pic>
        <p:nvPicPr>
          <p:cNvPr id="4" name="Image 2"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3"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6" name="Image 4" descr="preencoded.png"/>
          <p:cNvPicPr>
            <a:picLocks noChangeAspect="1"/>
          </p:cNvPicPr>
          <p:nvPr/>
        </p:nvPicPr>
        <p:blipFill>
          <a:blip r:embed="rId5"/>
          <a:stretch>
            <a:fillRect/>
          </a:stretch>
        </p:blipFill>
        <p:spPr>
          <a:xfrm>
            <a:off x="0" y="1269968"/>
            <a:ext cx="63498" cy="4444889"/>
          </a:xfrm>
          <a:prstGeom prst="rect">
            <a:avLst/>
          </a:prstGeom>
        </p:spPr>
      </p:pic>
      <p:pic>
        <p:nvPicPr>
          <p:cNvPr id="7" name="Image 5" descr="preencoded.png"/>
          <p:cNvPicPr>
            <a:picLocks noChangeAspect="1"/>
          </p:cNvPicPr>
          <p:nvPr/>
        </p:nvPicPr>
        <p:blipFill>
          <a:blip r:embed="rId5"/>
          <a:stretch>
            <a:fillRect/>
          </a:stretch>
        </p:blipFill>
        <p:spPr>
          <a:xfrm>
            <a:off x="0" y="1269968"/>
            <a:ext cx="63498" cy="4444889"/>
          </a:xfrm>
          <a:prstGeom prst="rect">
            <a:avLst/>
          </a:prstGeom>
        </p:spPr>
      </p:pic>
      <p:pic>
        <p:nvPicPr>
          <p:cNvPr id="8" name="Image 6"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9" name="Image 7"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10" name="Image 8" descr="preencoded.png"/>
          <p:cNvPicPr>
            <a:picLocks noChangeAspect="1"/>
          </p:cNvPicPr>
          <p:nvPr/>
        </p:nvPicPr>
        <p:blipFill>
          <a:blip r:embed="rId7"/>
          <a:stretch>
            <a:fillRect/>
          </a:stretch>
        </p:blipFill>
        <p:spPr>
          <a:xfrm>
            <a:off x="0" y="0"/>
            <a:ext cx="12145975" cy="76198"/>
          </a:xfrm>
          <a:prstGeom prst="rect">
            <a:avLst/>
          </a:prstGeom>
        </p:spPr>
      </p:pic>
      <p:pic>
        <p:nvPicPr>
          <p:cNvPr id="11" name="Image 9" descr="preencoded.png"/>
          <p:cNvPicPr>
            <a:picLocks noChangeAspect="1"/>
          </p:cNvPicPr>
          <p:nvPr/>
        </p:nvPicPr>
        <p:blipFill>
          <a:blip r:embed="rId7"/>
          <a:stretch>
            <a:fillRect/>
          </a:stretch>
        </p:blipFill>
        <p:spPr>
          <a:xfrm>
            <a:off x="0" y="0"/>
            <a:ext cx="12145975" cy="76198"/>
          </a:xfrm>
          <a:prstGeom prst="rect">
            <a:avLst/>
          </a:prstGeom>
        </p:spPr>
      </p:pic>
      <p:sp>
        <p:nvSpPr>
          <p:cNvPr id="12" name="Text 0"/>
          <p:cNvSpPr/>
          <p:nvPr/>
        </p:nvSpPr>
        <p:spPr>
          <a:xfrm>
            <a:off x="761981" y="507987"/>
            <a:ext cx="10667733" cy="761981"/>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Calibri" pitchFamily="34" charset="0"/>
                <a:ea typeface="Calibri" pitchFamily="34" charset="-122"/>
                <a:cs typeface="Calibri" pitchFamily="34" charset="-120"/>
              </a:rPr>
              <a:t>Helping Children Understand Feelings
</a:t>
            </a:r>
            <a:endParaRPr lang="en-US" sz="2900" dirty="0"/>
          </a:p>
        </p:txBody>
      </p:sp>
      <p:sp>
        <p:nvSpPr>
          <p:cNvPr id="13" name="Shape 1"/>
          <p:cNvSpPr/>
          <p:nvPr/>
        </p:nvSpPr>
        <p:spPr>
          <a:xfrm>
            <a:off x="380990" y="1523962"/>
            <a:ext cx="3606710" cy="3619538"/>
          </a:xfrm>
          <a:prstGeom prst="rect">
            <a:avLst/>
          </a:prstGeom>
          <a:noFill/>
          <a:ln/>
        </p:spPr>
        <p:txBody>
          <a:bodyPr/>
          <a:lstStyle/>
          <a:p>
            <a:endParaRPr lang="en-US"/>
          </a:p>
        </p:txBody>
      </p:sp>
      <p:pic>
        <p:nvPicPr>
          <p:cNvPr id="14" name="Image 10" descr="preencoded.png"/>
          <p:cNvPicPr>
            <a:picLocks noChangeAspect="1"/>
          </p:cNvPicPr>
          <p:nvPr/>
        </p:nvPicPr>
        <p:blipFill>
          <a:blip r:embed="rId8"/>
          <a:srcRect/>
          <a:stretch/>
        </p:blipFill>
        <p:spPr>
          <a:xfrm>
            <a:off x="380990" y="1523962"/>
            <a:ext cx="3606710" cy="2336742"/>
          </a:xfrm>
          <a:prstGeom prst="rect">
            <a:avLst/>
          </a:prstGeom>
        </p:spPr>
      </p:pic>
      <p:sp>
        <p:nvSpPr>
          <p:cNvPr id="15" name="Text 2"/>
          <p:cNvSpPr/>
          <p:nvPr/>
        </p:nvSpPr>
        <p:spPr>
          <a:xfrm>
            <a:off x="380990" y="4165496"/>
            <a:ext cx="3606710" cy="457189"/>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Teach Emotion Naming
</a:t>
            </a:r>
            <a:endParaRPr lang="en-US" sz="1300" dirty="0"/>
          </a:p>
        </p:txBody>
      </p:sp>
      <p:sp>
        <p:nvSpPr>
          <p:cNvPr id="16" name="Text 3"/>
          <p:cNvSpPr/>
          <p:nvPr/>
        </p:nvSpPr>
        <p:spPr>
          <a:xfrm>
            <a:off x="380990" y="4825879"/>
            <a:ext cx="3606710" cy="1523962"/>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dirty="0">
                <a:solidFill>
                  <a:srgbClr val="64748B"/>
                </a:solidFill>
                <a:latin typeface="Calibri" pitchFamily="34" charset="0"/>
                <a:ea typeface="Calibri" pitchFamily="34" charset="-122"/>
                <a:cs typeface="Calibri" pitchFamily="34" charset="-120"/>
              </a:rPr>
              <a:t>Encourage children to identify and name their emotions, enhancing their emotional vocabulary. This practice fosters self-awareness and helps them articulate feelings effectively.
</a:t>
            </a:r>
            <a:endParaRPr lang="en-US" sz="1300" dirty="0"/>
          </a:p>
        </p:txBody>
      </p:sp>
      <p:sp>
        <p:nvSpPr>
          <p:cNvPr id="17" name="Shape 4"/>
          <p:cNvSpPr/>
          <p:nvPr/>
        </p:nvSpPr>
        <p:spPr>
          <a:xfrm>
            <a:off x="4292493" y="1523962"/>
            <a:ext cx="3606710" cy="3619538"/>
          </a:xfrm>
          <a:prstGeom prst="rect">
            <a:avLst/>
          </a:prstGeom>
          <a:noFill/>
          <a:ln/>
        </p:spPr>
        <p:txBody>
          <a:bodyPr/>
          <a:lstStyle/>
          <a:p>
            <a:endParaRPr lang="en-US"/>
          </a:p>
        </p:txBody>
      </p:sp>
      <p:pic>
        <p:nvPicPr>
          <p:cNvPr id="18" name="Image 11" descr="preencoded.png"/>
          <p:cNvPicPr>
            <a:picLocks noChangeAspect="1"/>
          </p:cNvPicPr>
          <p:nvPr/>
        </p:nvPicPr>
        <p:blipFill>
          <a:blip r:embed="rId9"/>
          <a:srcRect/>
          <a:stretch/>
        </p:blipFill>
        <p:spPr>
          <a:xfrm>
            <a:off x="4292493" y="1523962"/>
            <a:ext cx="3606710" cy="2336742"/>
          </a:xfrm>
          <a:prstGeom prst="rect">
            <a:avLst/>
          </a:prstGeom>
        </p:spPr>
      </p:pic>
      <p:sp>
        <p:nvSpPr>
          <p:cNvPr id="19" name="Text 5"/>
          <p:cNvSpPr/>
          <p:nvPr/>
        </p:nvSpPr>
        <p:spPr>
          <a:xfrm>
            <a:off x="4292493" y="4165496"/>
            <a:ext cx="3606710" cy="457189"/>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Model Healthy Expression
</a:t>
            </a:r>
            <a:endParaRPr lang="en-US" sz="1300" dirty="0"/>
          </a:p>
        </p:txBody>
      </p:sp>
      <p:sp>
        <p:nvSpPr>
          <p:cNvPr id="20" name="Text 6"/>
          <p:cNvSpPr/>
          <p:nvPr/>
        </p:nvSpPr>
        <p:spPr>
          <a:xfrm>
            <a:off x="4292493" y="4825879"/>
            <a:ext cx="3606710" cy="1523962"/>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dirty="0">
                <a:solidFill>
                  <a:srgbClr val="64748B"/>
                </a:solidFill>
                <a:latin typeface="Calibri" pitchFamily="34" charset="0"/>
                <a:ea typeface="Calibri" pitchFamily="34" charset="-122"/>
                <a:cs typeface="Calibri" pitchFamily="34" charset="-120"/>
              </a:rPr>
              <a:t>Demonstrate healthy emotional expression by sharing your feelings appropriately. Use coping strategies like deep breathing to show children how to manage emotions constructively.
</a:t>
            </a:r>
            <a:endParaRPr lang="en-US" sz="1300" dirty="0"/>
          </a:p>
        </p:txBody>
      </p:sp>
      <p:sp>
        <p:nvSpPr>
          <p:cNvPr id="21" name="Shape 7"/>
          <p:cNvSpPr/>
          <p:nvPr/>
        </p:nvSpPr>
        <p:spPr>
          <a:xfrm>
            <a:off x="8203995" y="1523962"/>
            <a:ext cx="940005" cy="3619538"/>
          </a:xfrm>
          <a:prstGeom prst="rect">
            <a:avLst/>
          </a:prstGeom>
          <a:noFill/>
          <a:ln/>
        </p:spPr>
        <p:txBody>
          <a:bodyPr/>
          <a:lstStyle/>
          <a:p>
            <a:endParaRPr lang="en-US"/>
          </a:p>
        </p:txBody>
      </p:sp>
      <p:pic>
        <p:nvPicPr>
          <p:cNvPr id="22" name="Image 12" descr="preencoded.png"/>
          <p:cNvPicPr>
            <a:picLocks noChangeAspect="1"/>
          </p:cNvPicPr>
          <p:nvPr/>
        </p:nvPicPr>
        <p:blipFill>
          <a:blip r:embed="rId10"/>
          <a:srcRect/>
          <a:stretch/>
        </p:blipFill>
        <p:spPr>
          <a:xfrm>
            <a:off x="8203995" y="1523962"/>
            <a:ext cx="3606710" cy="2336742"/>
          </a:xfrm>
          <a:prstGeom prst="rect">
            <a:avLst/>
          </a:prstGeom>
        </p:spPr>
      </p:pic>
      <p:sp>
        <p:nvSpPr>
          <p:cNvPr id="23" name="Text 8"/>
          <p:cNvSpPr/>
          <p:nvPr/>
        </p:nvSpPr>
        <p:spPr>
          <a:xfrm>
            <a:off x="8203995" y="4165496"/>
            <a:ext cx="3606710" cy="457189"/>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Encourage Open Conversations
</a:t>
            </a:r>
            <a:endParaRPr lang="en-US" sz="1300" dirty="0"/>
          </a:p>
        </p:txBody>
      </p:sp>
      <p:sp>
        <p:nvSpPr>
          <p:cNvPr id="24" name="Text 9"/>
          <p:cNvSpPr/>
          <p:nvPr/>
        </p:nvSpPr>
        <p:spPr>
          <a:xfrm>
            <a:off x="8203995" y="4825879"/>
            <a:ext cx="3606710" cy="1523962"/>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dirty="0">
                <a:solidFill>
                  <a:srgbClr val="64748B"/>
                </a:solidFill>
                <a:latin typeface="Calibri" pitchFamily="34" charset="0"/>
                <a:ea typeface="Calibri" pitchFamily="34" charset="-122"/>
                <a:cs typeface="Calibri" pitchFamily="34" charset="-120"/>
              </a:rPr>
              <a:t>Create a safe space for children to discuss their feelings. Regularly check in with them to promote open dialogue, reinforcing that all emotions are valid.
</a:t>
            </a:r>
            <a:endParaRPr lang="en-US" sz="1300" dirty="0"/>
          </a:p>
        </p:txBody>
      </p:sp>
      <p:sp>
        <p:nvSpPr>
          <p:cNvPr id="25" name="Text 10"/>
          <p:cNvSpPr/>
          <p:nvPr/>
        </p:nvSpPr>
        <p:spPr>
          <a:xfrm>
            <a:off x="10362895" y="6537960"/>
            <a:ext cx="1691640" cy="256032"/>
          </a:xfrm>
          <a:prstGeom prst="rect">
            <a:avLst/>
          </a:prstGeom>
          <a:solidFill>
            <a:srgbClr val="000000">
              <a:alpha val="45000"/>
            </a:srgbClr>
          </a:solidFill>
          <a:ln/>
        </p:spPr>
        <p:txBody>
          <a:bodyPr wrap="square" rtlCol="0" anchor="ctr"/>
          <a:lstStyle/>
          <a:p>
            <a:pPr marL="0" indent="0" algn="ctr">
              <a:buNone/>
            </a:pPr>
            <a:r>
              <a:rPr lang="en-US" sz="800" dirty="0">
                <a:solidFill>
                  <a:srgbClr val="FFFFFF"/>
                </a:solidFill>
                <a:latin typeface="Calibri" pitchFamily="34" charset="0"/>
                <a:ea typeface="Calibri" pitchFamily="34" charset="-122"/>
                <a:cs typeface="Calibri" pitchFamily="34" charset="-120"/>
              </a:rPr>
              <a:t>Made with SlideMaker.app</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pic>
        <p:nvPicPr>
          <p:cNvPr id="3" name="Image 1" descr="preencoded.png"/>
          <p:cNvPicPr>
            <a:picLocks noChangeAspect="1"/>
          </p:cNvPicPr>
          <p:nvPr/>
        </p:nvPicPr>
        <p:blipFill>
          <a:blip r:embed="rId3"/>
          <a:stretch>
            <a:fillRect/>
          </a:stretch>
        </p:blipFill>
        <p:spPr>
          <a:xfrm>
            <a:off x="8889778" y="-1269968"/>
            <a:ext cx="3256197" cy="4444889"/>
          </a:xfrm>
          <a:prstGeom prst="rect">
            <a:avLst/>
          </a:prstGeom>
        </p:spPr>
      </p:pic>
      <p:pic>
        <p:nvPicPr>
          <p:cNvPr id="4" name="Image 2"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3"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6" name="Image 4" descr="preencoded.png"/>
          <p:cNvPicPr>
            <a:picLocks noChangeAspect="1"/>
          </p:cNvPicPr>
          <p:nvPr/>
        </p:nvPicPr>
        <p:blipFill>
          <a:blip r:embed="rId5"/>
          <a:stretch>
            <a:fillRect/>
          </a:stretch>
        </p:blipFill>
        <p:spPr>
          <a:xfrm>
            <a:off x="0" y="1269968"/>
            <a:ext cx="63498" cy="4444889"/>
          </a:xfrm>
          <a:prstGeom prst="rect">
            <a:avLst/>
          </a:prstGeom>
        </p:spPr>
      </p:pic>
      <p:pic>
        <p:nvPicPr>
          <p:cNvPr id="7" name="Image 5" descr="preencoded.png"/>
          <p:cNvPicPr>
            <a:picLocks noChangeAspect="1"/>
          </p:cNvPicPr>
          <p:nvPr/>
        </p:nvPicPr>
        <p:blipFill>
          <a:blip r:embed="rId5"/>
          <a:stretch>
            <a:fillRect/>
          </a:stretch>
        </p:blipFill>
        <p:spPr>
          <a:xfrm>
            <a:off x="0" y="1269968"/>
            <a:ext cx="63498" cy="4444889"/>
          </a:xfrm>
          <a:prstGeom prst="rect">
            <a:avLst/>
          </a:prstGeom>
        </p:spPr>
      </p:pic>
      <p:pic>
        <p:nvPicPr>
          <p:cNvPr id="8" name="Image 6"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9" name="Image 7"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10" name="Image 8" descr="preencoded.png"/>
          <p:cNvPicPr>
            <a:picLocks noChangeAspect="1"/>
          </p:cNvPicPr>
          <p:nvPr/>
        </p:nvPicPr>
        <p:blipFill>
          <a:blip r:embed="rId7"/>
          <a:stretch>
            <a:fillRect/>
          </a:stretch>
        </p:blipFill>
        <p:spPr>
          <a:xfrm>
            <a:off x="0" y="0"/>
            <a:ext cx="12145975" cy="76198"/>
          </a:xfrm>
          <a:prstGeom prst="rect">
            <a:avLst/>
          </a:prstGeom>
        </p:spPr>
      </p:pic>
      <p:pic>
        <p:nvPicPr>
          <p:cNvPr id="11" name="Image 9" descr="preencoded.png"/>
          <p:cNvPicPr>
            <a:picLocks noChangeAspect="1"/>
          </p:cNvPicPr>
          <p:nvPr/>
        </p:nvPicPr>
        <p:blipFill>
          <a:blip r:embed="rId7"/>
          <a:stretch>
            <a:fillRect/>
          </a:stretch>
        </p:blipFill>
        <p:spPr>
          <a:xfrm>
            <a:off x="0" y="0"/>
            <a:ext cx="12145975" cy="76198"/>
          </a:xfrm>
          <a:prstGeom prst="rect">
            <a:avLst/>
          </a:prstGeom>
        </p:spPr>
      </p:pic>
      <p:sp>
        <p:nvSpPr>
          <p:cNvPr id="12" name="Text 0"/>
          <p:cNvSpPr/>
          <p:nvPr/>
        </p:nvSpPr>
        <p:spPr>
          <a:xfrm>
            <a:off x="761981" y="507987"/>
            <a:ext cx="10667733" cy="761981"/>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Calibri" pitchFamily="34" charset="0"/>
                <a:ea typeface="Calibri" pitchFamily="34" charset="-122"/>
                <a:cs typeface="Calibri" pitchFamily="34" charset="-120"/>
              </a:rPr>
              <a:t>Building Strong Family Connections
</a:t>
            </a:r>
            <a:endParaRPr lang="en-US" sz="2900" dirty="0"/>
          </a:p>
        </p:txBody>
      </p:sp>
      <p:sp>
        <p:nvSpPr>
          <p:cNvPr id="13" name="Shape 1"/>
          <p:cNvSpPr/>
          <p:nvPr/>
        </p:nvSpPr>
        <p:spPr>
          <a:xfrm>
            <a:off x="380990" y="1523962"/>
            <a:ext cx="3606710" cy="3619538"/>
          </a:xfrm>
          <a:prstGeom prst="rect">
            <a:avLst/>
          </a:prstGeom>
          <a:noFill/>
          <a:ln/>
        </p:spPr>
        <p:txBody>
          <a:bodyPr/>
          <a:lstStyle/>
          <a:p>
            <a:endParaRPr lang="en-US"/>
          </a:p>
        </p:txBody>
      </p:sp>
      <p:pic>
        <p:nvPicPr>
          <p:cNvPr id="14" name="Image 10" descr="preencoded.png"/>
          <p:cNvPicPr>
            <a:picLocks noChangeAspect="1"/>
          </p:cNvPicPr>
          <p:nvPr/>
        </p:nvPicPr>
        <p:blipFill>
          <a:blip r:embed="rId8"/>
          <a:srcRect/>
          <a:stretch/>
        </p:blipFill>
        <p:spPr>
          <a:xfrm>
            <a:off x="380990" y="1523962"/>
            <a:ext cx="3606710" cy="2336742"/>
          </a:xfrm>
          <a:prstGeom prst="rect">
            <a:avLst/>
          </a:prstGeom>
        </p:spPr>
      </p:pic>
      <p:sp>
        <p:nvSpPr>
          <p:cNvPr id="15" name="Text 2"/>
          <p:cNvSpPr/>
          <p:nvPr/>
        </p:nvSpPr>
        <p:spPr>
          <a:xfrm>
            <a:off x="380990" y="4165496"/>
            <a:ext cx="3606710" cy="457189"/>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Share Meals Together
</a:t>
            </a:r>
            <a:endParaRPr lang="en-US" sz="1300" dirty="0"/>
          </a:p>
        </p:txBody>
      </p:sp>
      <p:sp>
        <p:nvSpPr>
          <p:cNvPr id="16" name="Text 3"/>
          <p:cNvSpPr/>
          <p:nvPr/>
        </p:nvSpPr>
        <p:spPr>
          <a:xfrm>
            <a:off x="380990" y="4825879"/>
            <a:ext cx="3606710" cy="1523962"/>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dirty="0">
                <a:solidFill>
                  <a:srgbClr val="64748B"/>
                </a:solidFill>
                <a:latin typeface="Calibri" pitchFamily="34" charset="0"/>
                <a:ea typeface="Calibri" pitchFamily="34" charset="-122"/>
                <a:cs typeface="Calibri" pitchFamily="34" charset="-120"/>
              </a:rPr>
              <a:t>Regular family meals foster connection and communication. Studies show families who eat together have stronger relationships and improved emotional well-being.
</a:t>
            </a:r>
            <a:endParaRPr lang="en-US" sz="1300" dirty="0"/>
          </a:p>
        </p:txBody>
      </p:sp>
      <p:sp>
        <p:nvSpPr>
          <p:cNvPr id="17" name="Shape 4"/>
          <p:cNvSpPr/>
          <p:nvPr/>
        </p:nvSpPr>
        <p:spPr>
          <a:xfrm>
            <a:off x="4292493" y="1523962"/>
            <a:ext cx="3606710" cy="3619538"/>
          </a:xfrm>
          <a:prstGeom prst="rect">
            <a:avLst/>
          </a:prstGeom>
          <a:noFill/>
          <a:ln/>
        </p:spPr>
        <p:txBody>
          <a:bodyPr/>
          <a:lstStyle/>
          <a:p>
            <a:endParaRPr lang="en-US"/>
          </a:p>
        </p:txBody>
      </p:sp>
      <p:pic>
        <p:nvPicPr>
          <p:cNvPr id="18" name="Image 11" descr="preencoded.png"/>
          <p:cNvPicPr>
            <a:picLocks noChangeAspect="1"/>
          </p:cNvPicPr>
          <p:nvPr/>
        </p:nvPicPr>
        <p:blipFill>
          <a:blip r:embed="rId9"/>
          <a:srcRect/>
          <a:stretch/>
        </p:blipFill>
        <p:spPr>
          <a:xfrm>
            <a:off x="4292493" y="1523962"/>
            <a:ext cx="3606710" cy="2336742"/>
          </a:xfrm>
          <a:prstGeom prst="rect">
            <a:avLst/>
          </a:prstGeom>
        </p:spPr>
      </p:pic>
      <p:sp>
        <p:nvSpPr>
          <p:cNvPr id="19" name="Text 5"/>
          <p:cNvSpPr/>
          <p:nvPr/>
        </p:nvSpPr>
        <p:spPr>
          <a:xfrm>
            <a:off x="4292493" y="4165496"/>
            <a:ext cx="3606710" cy="457189"/>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Engage in Family Activities
</a:t>
            </a:r>
            <a:endParaRPr lang="en-US" sz="1300" dirty="0"/>
          </a:p>
        </p:txBody>
      </p:sp>
      <p:sp>
        <p:nvSpPr>
          <p:cNvPr id="20" name="Text 6"/>
          <p:cNvSpPr/>
          <p:nvPr/>
        </p:nvSpPr>
        <p:spPr>
          <a:xfrm>
            <a:off x="4292493" y="4825879"/>
            <a:ext cx="3606710" cy="1523962"/>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dirty="0">
                <a:solidFill>
                  <a:srgbClr val="64748B"/>
                </a:solidFill>
                <a:latin typeface="Calibri" pitchFamily="34" charset="0"/>
                <a:ea typeface="Calibri" pitchFamily="34" charset="-122"/>
                <a:cs typeface="Calibri" pitchFamily="34" charset="-120"/>
              </a:rPr>
              <a:t>Participating in activities like reading and games enhances bonding. These shared experiences promote teamwork and create lasting memories for all family members.
</a:t>
            </a:r>
            <a:endParaRPr lang="en-US" sz="1300" dirty="0"/>
          </a:p>
        </p:txBody>
      </p:sp>
      <p:sp>
        <p:nvSpPr>
          <p:cNvPr id="21" name="Shape 7"/>
          <p:cNvSpPr/>
          <p:nvPr/>
        </p:nvSpPr>
        <p:spPr>
          <a:xfrm>
            <a:off x="8203995" y="1523962"/>
            <a:ext cx="940005" cy="3619538"/>
          </a:xfrm>
          <a:prstGeom prst="rect">
            <a:avLst/>
          </a:prstGeom>
          <a:noFill/>
          <a:ln/>
        </p:spPr>
        <p:txBody>
          <a:bodyPr/>
          <a:lstStyle/>
          <a:p>
            <a:endParaRPr lang="en-US"/>
          </a:p>
        </p:txBody>
      </p:sp>
      <p:pic>
        <p:nvPicPr>
          <p:cNvPr id="22" name="Image 12" descr="preencoded.png"/>
          <p:cNvPicPr>
            <a:picLocks noChangeAspect="1"/>
          </p:cNvPicPr>
          <p:nvPr/>
        </p:nvPicPr>
        <p:blipFill>
          <a:blip r:embed="rId10"/>
          <a:srcRect/>
          <a:stretch/>
        </p:blipFill>
        <p:spPr>
          <a:xfrm>
            <a:off x="8203995" y="1523962"/>
            <a:ext cx="3606710" cy="2336742"/>
          </a:xfrm>
          <a:prstGeom prst="rect">
            <a:avLst/>
          </a:prstGeom>
        </p:spPr>
      </p:pic>
      <p:sp>
        <p:nvSpPr>
          <p:cNvPr id="23" name="Text 8"/>
          <p:cNvSpPr/>
          <p:nvPr/>
        </p:nvSpPr>
        <p:spPr>
          <a:xfrm>
            <a:off x="8203995" y="4165496"/>
            <a:ext cx="3606710" cy="457189"/>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Create Traditions and Celebrate
</a:t>
            </a:r>
            <a:endParaRPr lang="en-US" sz="1300" dirty="0"/>
          </a:p>
        </p:txBody>
      </p:sp>
      <p:sp>
        <p:nvSpPr>
          <p:cNvPr id="24" name="Text 9"/>
          <p:cNvSpPr/>
          <p:nvPr/>
        </p:nvSpPr>
        <p:spPr>
          <a:xfrm>
            <a:off x="8203995" y="4825879"/>
            <a:ext cx="3606710" cy="1523962"/>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dirty="0">
                <a:solidFill>
                  <a:srgbClr val="64748B"/>
                </a:solidFill>
                <a:latin typeface="Calibri" pitchFamily="34" charset="0"/>
                <a:ea typeface="Calibri" pitchFamily="34" charset="-122"/>
                <a:cs typeface="Calibri" pitchFamily="34" charset="-120"/>
              </a:rPr>
              <a:t>Establishing family traditions and celebrating milestones strengthens bonds. Rituals provide a sense of belonging and continuity, enhancing family identity and connection.
</a:t>
            </a:r>
            <a:endParaRPr lang="en-US" sz="1300" dirty="0"/>
          </a:p>
        </p:txBody>
      </p:sp>
      <p:sp>
        <p:nvSpPr>
          <p:cNvPr id="25" name="Text 10"/>
          <p:cNvSpPr/>
          <p:nvPr/>
        </p:nvSpPr>
        <p:spPr>
          <a:xfrm>
            <a:off x="10362895" y="6537960"/>
            <a:ext cx="1691640" cy="256032"/>
          </a:xfrm>
          <a:prstGeom prst="rect">
            <a:avLst/>
          </a:prstGeom>
          <a:solidFill>
            <a:srgbClr val="000000">
              <a:alpha val="45000"/>
            </a:srgbClr>
          </a:solidFill>
          <a:ln/>
        </p:spPr>
        <p:txBody>
          <a:bodyPr wrap="square" rtlCol="0" anchor="ctr"/>
          <a:lstStyle/>
          <a:p>
            <a:pPr marL="0" indent="0" algn="ctr">
              <a:buNone/>
            </a:pPr>
            <a:r>
              <a:rPr lang="en-US" sz="800" dirty="0">
                <a:solidFill>
                  <a:srgbClr val="FFFFFF"/>
                </a:solidFill>
                <a:latin typeface="Calibri" pitchFamily="34" charset="0"/>
                <a:ea typeface="Calibri" pitchFamily="34" charset="-122"/>
                <a:cs typeface="Calibri" pitchFamily="34" charset="-120"/>
              </a:rPr>
              <a:t>Made with SlideMaker.app</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pic>
        <p:nvPicPr>
          <p:cNvPr id="3" name="Image 1" descr="preencoded.png"/>
          <p:cNvPicPr>
            <a:picLocks noChangeAspect="1"/>
          </p:cNvPicPr>
          <p:nvPr/>
        </p:nvPicPr>
        <p:blipFill>
          <a:blip r:embed="rId3"/>
          <a:stretch>
            <a:fillRect/>
          </a:stretch>
        </p:blipFill>
        <p:spPr>
          <a:xfrm>
            <a:off x="8889778" y="-1269968"/>
            <a:ext cx="3256197" cy="4444889"/>
          </a:xfrm>
          <a:prstGeom prst="rect">
            <a:avLst/>
          </a:prstGeom>
        </p:spPr>
      </p:pic>
      <p:pic>
        <p:nvPicPr>
          <p:cNvPr id="4" name="Image 2"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3"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6" name="Image 4" descr="preencoded.png"/>
          <p:cNvPicPr>
            <a:picLocks noChangeAspect="1"/>
          </p:cNvPicPr>
          <p:nvPr/>
        </p:nvPicPr>
        <p:blipFill>
          <a:blip r:embed="rId5"/>
          <a:stretch>
            <a:fillRect/>
          </a:stretch>
        </p:blipFill>
        <p:spPr>
          <a:xfrm>
            <a:off x="0" y="1269968"/>
            <a:ext cx="63498" cy="4444889"/>
          </a:xfrm>
          <a:prstGeom prst="rect">
            <a:avLst/>
          </a:prstGeom>
        </p:spPr>
      </p:pic>
      <p:pic>
        <p:nvPicPr>
          <p:cNvPr id="7" name="Image 5" descr="preencoded.png"/>
          <p:cNvPicPr>
            <a:picLocks noChangeAspect="1"/>
          </p:cNvPicPr>
          <p:nvPr/>
        </p:nvPicPr>
        <p:blipFill>
          <a:blip r:embed="rId5"/>
          <a:stretch>
            <a:fillRect/>
          </a:stretch>
        </p:blipFill>
        <p:spPr>
          <a:xfrm>
            <a:off x="0" y="1269968"/>
            <a:ext cx="63498" cy="4444889"/>
          </a:xfrm>
          <a:prstGeom prst="rect">
            <a:avLst/>
          </a:prstGeom>
        </p:spPr>
      </p:pic>
      <p:pic>
        <p:nvPicPr>
          <p:cNvPr id="8" name="Image 6"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9" name="Image 7"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10" name="Image 8" descr="preencoded.png"/>
          <p:cNvPicPr>
            <a:picLocks noChangeAspect="1"/>
          </p:cNvPicPr>
          <p:nvPr/>
        </p:nvPicPr>
        <p:blipFill>
          <a:blip r:embed="rId7"/>
          <a:stretch>
            <a:fillRect/>
          </a:stretch>
        </p:blipFill>
        <p:spPr>
          <a:xfrm>
            <a:off x="0" y="0"/>
            <a:ext cx="12145975" cy="76198"/>
          </a:xfrm>
          <a:prstGeom prst="rect">
            <a:avLst/>
          </a:prstGeom>
        </p:spPr>
      </p:pic>
      <p:pic>
        <p:nvPicPr>
          <p:cNvPr id="11" name="Image 9" descr="preencoded.png"/>
          <p:cNvPicPr>
            <a:picLocks noChangeAspect="1"/>
          </p:cNvPicPr>
          <p:nvPr/>
        </p:nvPicPr>
        <p:blipFill>
          <a:blip r:embed="rId7"/>
          <a:stretch>
            <a:fillRect/>
          </a:stretch>
        </p:blipFill>
        <p:spPr>
          <a:xfrm>
            <a:off x="0" y="0"/>
            <a:ext cx="12145975" cy="76198"/>
          </a:xfrm>
          <a:prstGeom prst="rect">
            <a:avLst/>
          </a:prstGeom>
        </p:spPr>
      </p:pic>
      <p:sp>
        <p:nvSpPr>
          <p:cNvPr id="12" name="Text 0"/>
          <p:cNvSpPr/>
          <p:nvPr/>
        </p:nvSpPr>
        <p:spPr>
          <a:xfrm>
            <a:off x="761981" y="507987"/>
            <a:ext cx="8140496" cy="533387"/>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Calibri" pitchFamily="34" charset="0"/>
                <a:ea typeface="Calibri" pitchFamily="34" charset="-122"/>
                <a:cs typeface="Calibri" pitchFamily="34" charset="-120"/>
              </a:rPr>
              <a:t>Effective Communication Strategies
</a:t>
            </a:r>
            <a:endParaRPr lang="en-US" sz="2900" dirty="0"/>
          </a:p>
        </p:txBody>
      </p:sp>
      <p:pic>
        <p:nvPicPr>
          <p:cNvPr id="13" name="Image 10" descr="/static/uploads/62911/89379e316c8d4ccf806aa00ed1e71175.png"/>
          <p:cNvPicPr>
            <a:picLocks noChangeAspect="1"/>
          </p:cNvPicPr>
          <p:nvPr/>
        </p:nvPicPr>
        <p:blipFill>
          <a:blip r:embed="rId8"/>
          <a:srcRect/>
          <a:stretch/>
        </p:blipFill>
        <p:spPr>
          <a:xfrm>
            <a:off x="8673883" y="1777956"/>
            <a:ext cx="3393355" cy="3291757"/>
          </a:xfrm>
          <a:prstGeom prst="rect">
            <a:avLst/>
          </a:prstGeom>
        </p:spPr>
      </p:pic>
      <p:sp>
        <p:nvSpPr>
          <p:cNvPr id="14" name="Shape 1"/>
          <p:cNvSpPr/>
          <p:nvPr/>
        </p:nvSpPr>
        <p:spPr>
          <a:xfrm>
            <a:off x="380990" y="1473163"/>
            <a:ext cx="3962301" cy="2438339"/>
          </a:xfrm>
          <a:prstGeom prst="rect">
            <a:avLst/>
          </a:prstGeom>
          <a:noFill/>
          <a:ln/>
        </p:spPr>
        <p:txBody>
          <a:bodyPr/>
          <a:lstStyle/>
          <a:p>
            <a:endParaRPr lang="en-US"/>
          </a:p>
        </p:txBody>
      </p:sp>
      <p:sp>
        <p:nvSpPr>
          <p:cNvPr id="15" name="Text 2"/>
          <p:cNvSpPr/>
          <p:nvPr/>
        </p:nvSpPr>
        <p:spPr>
          <a:xfrm>
            <a:off x="634984" y="1701757"/>
            <a:ext cx="3454314" cy="380990"/>
          </a:xfrm>
          <a:prstGeom prst="rect">
            <a:avLst/>
          </a:prstGeom>
          <a:no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Make Eye Contact
</a:t>
            </a:r>
            <a:endParaRPr lang="en-US" sz="1300" dirty="0"/>
          </a:p>
        </p:txBody>
      </p:sp>
      <p:sp>
        <p:nvSpPr>
          <p:cNvPr id="16" name="Text 3"/>
          <p:cNvSpPr/>
          <p:nvPr/>
        </p:nvSpPr>
        <p:spPr>
          <a:xfrm>
            <a:off x="634984" y="2108147"/>
            <a:ext cx="3454314" cy="1574761"/>
          </a:xfrm>
          <a:prstGeom prst="rect">
            <a:avLst/>
          </a:prstGeom>
          <a:noFill/>
          <a:ln/>
        </p:spPr>
        <p:txBody>
          <a:bodyPr wrap="square" lIns="0" tIns="0" rIns="0" bIns="0" rtlCol="0" anchor="t"/>
          <a:lstStyle/>
          <a:p>
            <a:pPr marL="0" indent="0" algn="l">
              <a:lnSpc>
                <a:spcPct val="130000"/>
              </a:lnSpc>
              <a:buNone/>
            </a:pPr>
            <a:r>
              <a:rPr lang="en-US" sz="1300" dirty="0">
                <a:solidFill>
                  <a:srgbClr val="64748B"/>
                </a:solidFill>
                <a:latin typeface="Calibri" pitchFamily="34" charset="0"/>
                <a:ea typeface="Calibri" pitchFamily="34" charset="-122"/>
                <a:cs typeface="Calibri" pitchFamily="34" charset="-120"/>
              </a:rPr>
              <a:t>Establishing eye contact fosters connection and shows children they are valued. This simple act encourages open dialogue and enhances understanding in conversations.
</a:t>
            </a:r>
            <a:endParaRPr lang="en-US" sz="1300" dirty="0"/>
          </a:p>
        </p:txBody>
      </p:sp>
      <p:sp>
        <p:nvSpPr>
          <p:cNvPr id="17" name="Shape 4"/>
          <p:cNvSpPr/>
          <p:nvPr/>
        </p:nvSpPr>
        <p:spPr>
          <a:xfrm>
            <a:off x="4546486" y="1473163"/>
            <a:ext cx="3962301" cy="2438339"/>
          </a:xfrm>
          <a:prstGeom prst="rect">
            <a:avLst/>
          </a:prstGeom>
          <a:noFill/>
          <a:ln/>
        </p:spPr>
        <p:txBody>
          <a:bodyPr/>
          <a:lstStyle/>
          <a:p>
            <a:endParaRPr lang="en-US"/>
          </a:p>
        </p:txBody>
      </p:sp>
      <p:sp>
        <p:nvSpPr>
          <p:cNvPr id="18" name="Text 5"/>
          <p:cNvSpPr/>
          <p:nvPr/>
        </p:nvSpPr>
        <p:spPr>
          <a:xfrm>
            <a:off x="4800480" y="1701757"/>
            <a:ext cx="3454314" cy="380990"/>
          </a:xfrm>
          <a:prstGeom prst="rect">
            <a:avLst/>
          </a:prstGeom>
          <a:no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Listen Actively
</a:t>
            </a:r>
            <a:endParaRPr lang="en-US" sz="1300" dirty="0"/>
          </a:p>
        </p:txBody>
      </p:sp>
      <p:sp>
        <p:nvSpPr>
          <p:cNvPr id="19" name="Text 6"/>
          <p:cNvSpPr/>
          <p:nvPr/>
        </p:nvSpPr>
        <p:spPr>
          <a:xfrm>
            <a:off x="4800480" y="2108147"/>
            <a:ext cx="3454314" cy="1574761"/>
          </a:xfrm>
          <a:prstGeom prst="rect">
            <a:avLst/>
          </a:prstGeom>
          <a:noFill/>
          <a:ln/>
        </p:spPr>
        <p:txBody>
          <a:bodyPr wrap="square" lIns="0" tIns="0" rIns="0" bIns="0" rtlCol="0" anchor="t"/>
          <a:lstStyle/>
          <a:p>
            <a:pPr marL="0" indent="0" algn="l">
              <a:lnSpc>
                <a:spcPct val="130000"/>
              </a:lnSpc>
              <a:buNone/>
            </a:pPr>
            <a:r>
              <a:rPr lang="en-US" sz="1300" dirty="0">
                <a:solidFill>
                  <a:srgbClr val="64748B"/>
                </a:solidFill>
                <a:latin typeface="Calibri" pitchFamily="34" charset="0"/>
                <a:ea typeface="Calibri" pitchFamily="34" charset="-122"/>
                <a:cs typeface="Calibri" pitchFamily="34" charset="-120"/>
              </a:rPr>
              <a:t>Active listening involves fully engaging with your child. Acknowledge their feelings and thoughts, which builds trust and encourages them to express themselves freely.
</a:t>
            </a:r>
            <a:endParaRPr lang="en-US" sz="1300" dirty="0"/>
          </a:p>
        </p:txBody>
      </p:sp>
      <p:sp>
        <p:nvSpPr>
          <p:cNvPr id="20" name="Shape 7"/>
          <p:cNvSpPr/>
          <p:nvPr/>
        </p:nvSpPr>
        <p:spPr>
          <a:xfrm>
            <a:off x="380990" y="4419490"/>
            <a:ext cx="8140496" cy="724010"/>
          </a:xfrm>
          <a:prstGeom prst="rect">
            <a:avLst/>
          </a:prstGeom>
          <a:noFill/>
          <a:ln/>
        </p:spPr>
        <p:txBody>
          <a:bodyPr/>
          <a:lstStyle/>
          <a:p>
            <a:endParaRPr lang="en-US"/>
          </a:p>
        </p:txBody>
      </p:sp>
      <p:sp>
        <p:nvSpPr>
          <p:cNvPr id="21" name="Text 8"/>
          <p:cNvSpPr/>
          <p:nvPr/>
        </p:nvSpPr>
        <p:spPr>
          <a:xfrm>
            <a:off x="634984" y="4648084"/>
            <a:ext cx="7632509" cy="380990"/>
          </a:xfrm>
          <a:prstGeom prst="rect">
            <a:avLst/>
          </a:prstGeom>
          <a:noFill/>
          <a:ln/>
        </p:spPr>
        <p:txBody>
          <a:bodyPr wrap="square" lIns="0" tIns="0" rIns="0" bIns="0" rtlCol="0" anchor="t"/>
          <a:lstStyle/>
          <a:p>
            <a:pPr marL="0" indent="0" algn="l">
              <a:lnSpc>
                <a:spcPct val="130000"/>
              </a:lnSpc>
              <a:buNone/>
            </a:pPr>
            <a:r>
              <a:rPr lang="en-US" sz="1300" b="1" dirty="0">
                <a:solidFill>
                  <a:srgbClr val="0F172A"/>
                </a:solidFill>
                <a:latin typeface="Calibri" pitchFamily="34" charset="0"/>
                <a:ea typeface="Calibri" pitchFamily="34" charset="-122"/>
                <a:cs typeface="Calibri" pitchFamily="34" charset="-120"/>
              </a:rPr>
              <a:t>Speak Respectfully
</a:t>
            </a:r>
            <a:endParaRPr lang="en-US" sz="1300" dirty="0"/>
          </a:p>
        </p:txBody>
      </p:sp>
      <p:sp>
        <p:nvSpPr>
          <p:cNvPr id="22" name="Text 9"/>
          <p:cNvSpPr/>
          <p:nvPr/>
        </p:nvSpPr>
        <p:spPr>
          <a:xfrm>
            <a:off x="634984" y="5054474"/>
            <a:ext cx="7632509" cy="924537"/>
          </a:xfrm>
          <a:prstGeom prst="rect">
            <a:avLst/>
          </a:prstGeom>
          <a:noFill/>
          <a:ln/>
        </p:spPr>
        <p:txBody>
          <a:bodyPr wrap="square" lIns="0" tIns="0" rIns="0" bIns="0" rtlCol="0" anchor="t"/>
          <a:lstStyle/>
          <a:p>
            <a:pPr marL="0" indent="0" algn="l">
              <a:lnSpc>
                <a:spcPct val="130000"/>
              </a:lnSpc>
              <a:buNone/>
            </a:pPr>
            <a:r>
              <a:rPr lang="en-US" sz="1300" dirty="0">
                <a:solidFill>
                  <a:srgbClr val="64748B"/>
                </a:solidFill>
                <a:latin typeface="Calibri" pitchFamily="34" charset="0"/>
                <a:ea typeface="Calibri" pitchFamily="34" charset="-122"/>
                <a:cs typeface="Calibri" pitchFamily="34" charset="-120"/>
              </a:rPr>
              <a:t>Using respectful language sets a positive tone. Encourage questions and discussions, creating a safe space for children to share their ideas and concerns.
</a:t>
            </a:r>
            <a:endParaRPr lang="en-US" sz="1300" dirty="0"/>
          </a:p>
        </p:txBody>
      </p:sp>
      <p:sp>
        <p:nvSpPr>
          <p:cNvPr id="23" name="Text 10"/>
          <p:cNvSpPr/>
          <p:nvPr/>
        </p:nvSpPr>
        <p:spPr>
          <a:xfrm>
            <a:off x="10362895" y="6537960"/>
            <a:ext cx="1691640" cy="256032"/>
          </a:xfrm>
          <a:prstGeom prst="rect">
            <a:avLst/>
          </a:prstGeom>
          <a:solidFill>
            <a:srgbClr val="000000">
              <a:alpha val="45000"/>
            </a:srgbClr>
          </a:solidFill>
          <a:ln/>
        </p:spPr>
        <p:txBody>
          <a:bodyPr wrap="square" rtlCol="0" anchor="ctr"/>
          <a:lstStyle/>
          <a:p>
            <a:pPr marL="0" indent="0" algn="ctr">
              <a:buNone/>
            </a:pPr>
            <a:r>
              <a:rPr lang="en-US" sz="800" dirty="0">
                <a:solidFill>
                  <a:srgbClr val="FFFFFF"/>
                </a:solidFill>
                <a:latin typeface="Calibri" pitchFamily="34" charset="0"/>
                <a:ea typeface="Calibri" pitchFamily="34" charset="-122"/>
                <a:cs typeface="Calibri" pitchFamily="34" charset="-120"/>
              </a:rPr>
              <a:t>Made with SlideMaker.app</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pic>
        <p:nvPicPr>
          <p:cNvPr id="3" name="Image 1" descr="preencoded.png"/>
          <p:cNvPicPr>
            <a:picLocks noChangeAspect="1"/>
          </p:cNvPicPr>
          <p:nvPr/>
        </p:nvPicPr>
        <p:blipFill>
          <a:blip r:embed="rId3"/>
          <a:stretch>
            <a:fillRect/>
          </a:stretch>
        </p:blipFill>
        <p:spPr>
          <a:xfrm>
            <a:off x="8889778" y="-1269968"/>
            <a:ext cx="3256197" cy="4444889"/>
          </a:xfrm>
          <a:prstGeom prst="rect">
            <a:avLst/>
          </a:prstGeom>
        </p:spPr>
      </p:pic>
      <p:pic>
        <p:nvPicPr>
          <p:cNvPr id="4" name="Image 2"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3"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6" name="Image 4" descr="preencoded.png"/>
          <p:cNvPicPr>
            <a:picLocks noChangeAspect="1"/>
          </p:cNvPicPr>
          <p:nvPr/>
        </p:nvPicPr>
        <p:blipFill>
          <a:blip r:embed="rId5"/>
          <a:stretch>
            <a:fillRect/>
          </a:stretch>
        </p:blipFill>
        <p:spPr>
          <a:xfrm>
            <a:off x="0" y="1269968"/>
            <a:ext cx="63498" cy="4444889"/>
          </a:xfrm>
          <a:prstGeom prst="rect">
            <a:avLst/>
          </a:prstGeom>
        </p:spPr>
      </p:pic>
      <p:pic>
        <p:nvPicPr>
          <p:cNvPr id="7" name="Image 5" descr="preencoded.png"/>
          <p:cNvPicPr>
            <a:picLocks noChangeAspect="1"/>
          </p:cNvPicPr>
          <p:nvPr/>
        </p:nvPicPr>
        <p:blipFill>
          <a:blip r:embed="rId5"/>
          <a:stretch>
            <a:fillRect/>
          </a:stretch>
        </p:blipFill>
        <p:spPr>
          <a:xfrm>
            <a:off x="0" y="1269968"/>
            <a:ext cx="63498" cy="4444889"/>
          </a:xfrm>
          <a:prstGeom prst="rect">
            <a:avLst/>
          </a:prstGeom>
        </p:spPr>
      </p:pic>
      <p:pic>
        <p:nvPicPr>
          <p:cNvPr id="8" name="Image 6"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9" name="Image 7"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10" name="Image 8" descr="preencoded.png"/>
          <p:cNvPicPr>
            <a:picLocks noChangeAspect="1"/>
          </p:cNvPicPr>
          <p:nvPr/>
        </p:nvPicPr>
        <p:blipFill>
          <a:blip r:embed="rId7"/>
          <a:stretch>
            <a:fillRect/>
          </a:stretch>
        </p:blipFill>
        <p:spPr>
          <a:xfrm>
            <a:off x="0" y="0"/>
            <a:ext cx="12145975" cy="76198"/>
          </a:xfrm>
          <a:prstGeom prst="rect">
            <a:avLst/>
          </a:prstGeom>
        </p:spPr>
      </p:pic>
      <p:pic>
        <p:nvPicPr>
          <p:cNvPr id="11" name="Image 9" descr="preencoded.png"/>
          <p:cNvPicPr>
            <a:picLocks noChangeAspect="1"/>
          </p:cNvPicPr>
          <p:nvPr/>
        </p:nvPicPr>
        <p:blipFill>
          <a:blip r:embed="rId7"/>
          <a:stretch>
            <a:fillRect/>
          </a:stretch>
        </p:blipFill>
        <p:spPr>
          <a:xfrm>
            <a:off x="0" y="0"/>
            <a:ext cx="12145975" cy="76198"/>
          </a:xfrm>
          <a:prstGeom prst="rect">
            <a:avLst/>
          </a:prstGeom>
        </p:spPr>
      </p:pic>
      <p:sp>
        <p:nvSpPr>
          <p:cNvPr id="12" name="Text 0"/>
          <p:cNvSpPr/>
          <p:nvPr/>
        </p:nvSpPr>
        <p:spPr>
          <a:xfrm>
            <a:off x="761981" y="507987"/>
            <a:ext cx="10667733" cy="761981"/>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Calibri" pitchFamily="34" charset="0"/>
                <a:ea typeface="Calibri" pitchFamily="34" charset="-122"/>
                <a:cs typeface="Calibri" pitchFamily="34" charset="-120"/>
              </a:rPr>
              <a:t>Taking Care of Yourself
</a:t>
            </a:r>
            <a:endParaRPr lang="en-US" sz="2900" dirty="0"/>
          </a:p>
        </p:txBody>
      </p:sp>
      <p:sp>
        <p:nvSpPr>
          <p:cNvPr id="13" name="Text 1"/>
          <p:cNvSpPr/>
          <p:nvPr/>
        </p:nvSpPr>
        <p:spPr>
          <a:xfrm>
            <a:off x="761981" y="1849074"/>
            <a:ext cx="203195" cy="380990"/>
          </a:xfrm>
          <a:prstGeom prst="rect">
            <a:avLst/>
          </a:prstGeom>
          <a:noFill/>
          <a:ln/>
        </p:spPr>
        <p:txBody>
          <a:bodyPr wrap="square" lIns="0" tIns="0" rIns="0" bIns="0" rtlCol="0" anchor="t"/>
          <a:lstStyle/>
          <a:p>
            <a:pPr marL="0" indent="0" algn="l">
              <a:lnSpc>
                <a:spcPct val="130000"/>
              </a:lnSpc>
              <a:buNone/>
            </a:pPr>
            <a:r>
              <a:rPr lang="en-US" sz="1400" b="1" dirty="0">
                <a:solidFill>
                  <a:srgbClr val="3B82F6"/>
                </a:solidFill>
                <a:latin typeface="Calibri" pitchFamily="34" charset="0"/>
                <a:ea typeface="Calibri" pitchFamily="34" charset="-122"/>
                <a:cs typeface="Calibri" pitchFamily="34" charset="-120"/>
              </a:rPr>
              <a:t>•
</a:t>
            </a:r>
            <a:endParaRPr lang="en-US" sz="1400" dirty="0"/>
          </a:p>
        </p:txBody>
      </p:sp>
      <p:sp>
        <p:nvSpPr>
          <p:cNvPr id="14" name="Text 2"/>
          <p:cNvSpPr/>
          <p:nvPr/>
        </p:nvSpPr>
        <p:spPr>
          <a:xfrm>
            <a:off x="1079473" y="1798275"/>
            <a:ext cx="10350241" cy="380990"/>
          </a:xfrm>
          <a:prstGeom prst="rect">
            <a:avLst/>
          </a:prstGeom>
          <a:noFill/>
          <a:ln/>
        </p:spPr>
        <p:txBody>
          <a:bodyPr wrap="square" lIns="0" tIns="0" rIns="0" bIns="0" rtlCol="0" anchor="t"/>
          <a:lstStyle/>
          <a:p>
            <a:pPr marL="0" indent="0" algn="l">
              <a:lnSpc>
                <a:spcPct val="120000"/>
              </a:lnSpc>
              <a:buNone/>
            </a:pPr>
            <a:r>
              <a:rPr lang="en-US" sz="1400" b="1" dirty="0">
                <a:solidFill>
                  <a:srgbClr val="0F172A"/>
                </a:solidFill>
                <a:latin typeface="Calibri" pitchFamily="34" charset="0"/>
                <a:ea typeface="Calibri" pitchFamily="34" charset="-122"/>
                <a:cs typeface="Calibri" pitchFamily="34" charset="-120"/>
              </a:rPr>
              <a:t>Rest and Recharge
</a:t>
            </a:r>
            <a:endParaRPr lang="en-US" sz="1400" dirty="0"/>
          </a:p>
        </p:txBody>
      </p:sp>
      <p:sp>
        <p:nvSpPr>
          <p:cNvPr id="15" name="Text 3"/>
          <p:cNvSpPr/>
          <p:nvPr/>
        </p:nvSpPr>
        <p:spPr>
          <a:xfrm>
            <a:off x="1079473" y="2166566"/>
            <a:ext cx="10350241" cy="1066773"/>
          </a:xfrm>
          <a:prstGeom prst="rect">
            <a:avLst/>
          </a:prstGeom>
          <a:noFill/>
          <a:ln/>
        </p:spPr>
        <p:txBody>
          <a:bodyPr wrap="square" lIns="0" tIns="0" rIns="0" bIns="0" rtlCol="0" anchor="t"/>
          <a:lstStyle/>
          <a:p>
            <a:pPr marL="0" indent="0" algn="l">
              <a:lnSpc>
                <a:spcPct val="150000"/>
              </a:lnSpc>
              <a:buNone/>
            </a:pPr>
            <a:r>
              <a:rPr lang="en-US" sz="1300" dirty="0">
                <a:solidFill>
                  <a:srgbClr val="64748B"/>
                </a:solidFill>
                <a:latin typeface="Calibri" pitchFamily="34" charset="0"/>
                <a:ea typeface="Calibri" pitchFamily="34" charset="-122"/>
                <a:cs typeface="Calibri" pitchFamily="34" charset="-120"/>
              </a:rPr>
              <a:t>Prioritizing rest helps parents maintain energy levels. Studies show that adequate sleep improves mood and cognitive function, essential for effective parenting.
</a:t>
            </a:r>
            <a:endParaRPr lang="en-US" sz="1300" dirty="0"/>
          </a:p>
        </p:txBody>
      </p:sp>
      <p:sp>
        <p:nvSpPr>
          <p:cNvPr id="16" name="Text 4"/>
          <p:cNvSpPr/>
          <p:nvPr/>
        </p:nvSpPr>
        <p:spPr>
          <a:xfrm>
            <a:off x="761981" y="2974266"/>
            <a:ext cx="203195" cy="380990"/>
          </a:xfrm>
          <a:prstGeom prst="rect">
            <a:avLst/>
          </a:prstGeom>
          <a:noFill/>
          <a:ln/>
        </p:spPr>
        <p:txBody>
          <a:bodyPr wrap="square" lIns="0" tIns="0" rIns="0" bIns="0" rtlCol="0" anchor="t"/>
          <a:lstStyle/>
          <a:p>
            <a:pPr marL="0" indent="0" algn="l">
              <a:lnSpc>
                <a:spcPct val="130000"/>
              </a:lnSpc>
              <a:buNone/>
            </a:pPr>
            <a:r>
              <a:rPr lang="en-US" sz="1400" b="1" dirty="0">
                <a:solidFill>
                  <a:srgbClr val="3B82F6"/>
                </a:solidFill>
                <a:latin typeface="Calibri" pitchFamily="34" charset="0"/>
                <a:ea typeface="Calibri" pitchFamily="34" charset="-122"/>
                <a:cs typeface="Calibri" pitchFamily="34" charset="-120"/>
              </a:rPr>
              <a:t>•
</a:t>
            </a:r>
            <a:endParaRPr lang="en-US" sz="1400" dirty="0"/>
          </a:p>
        </p:txBody>
      </p:sp>
      <p:sp>
        <p:nvSpPr>
          <p:cNvPr id="17" name="Text 5"/>
          <p:cNvSpPr/>
          <p:nvPr/>
        </p:nvSpPr>
        <p:spPr>
          <a:xfrm>
            <a:off x="1079473" y="2923467"/>
            <a:ext cx="10350241" cy="380990"/>
          </a:xfrm>
          <a:prstGeom prst="rect">
            <a:avLst/>
          </a:prstGeom>
          <a:noFill/>
          <a:ln/>
        </p:spPr>
        <p:txBody>
          <a:bodyPr wrap="square" lIns="0" tIns="0" rIns="0" bIns="0" rtlCol="0" anchor="t"/>
          <a:lstStyle/>
          <a:p>
            <a:pPr marL="0" indent="0" algn="l">
              <a:lnSpc>
                <a:spcPct val="120000"/>
              </a:lnSpc>
              <a:buNone/>
            </a:pPr>
            <a:r>
              <a:rPr lang="en-US" sz="1400" b="1" dirty="0">
                <a:solidFill>
                  <a:srgbClr val="0F172A"/>
                </a:solidFill>
                <a:latin typeface="Calibri" pitchFamily="34" charset="0"/>
                <a:ea typeface="Calibri" pitchFamily="34" charset="-122"/>
                <a:cs typeface="Calibri" pitchFamily="34" charset="-120"/>
              </a:rPr>
              <a:t>Eat Healthy Meals
</a:t>
            </a:r>
            <a:endParaRPr lang="en-US" sz="1400" dirty="0"/>
          </a:p>
        </p:txBody>
      </p:sp>
      <p:sp>
        <p:nvSpPr>
          <p:cNvPr id="18" name="Text 6"/>
          <p:cNvSpPr/>
          <p:nvPr/>
        </p:nvSpPr>
        <p:spPr>
          <a:xfrm>
            <a:off x="1079473" y="3291758"/>
            <a:ext cx="10350241" cy="1066773"/>
          </a:xfrm>
          <a:prstGeom prst="rect">
            <a:avLst/>
          </a:prstGeom>
          <a:noFill/>
          <a:ln/>
        </p:spPr>
        <p:txBody>
          <a:bodyPr wrap="square" lIns="0" tIns="0" rIns="0" bIns="0" rtlCol="0" anchor="t"/>
          <a:lstStyle/>
          <a:p>
            <a:pPr marL="0" indent="0" algn="l">
              <a:lnSpc>
                <a:spcPct val="150000"/>
              </a:lnSpc>
              <a:buNone/>
            </a:pPr>
            <a:r>
              <a:rPr lang="en-US" sz="1300" dirty="0">
                <a:solidFill>
                  <a:srgbClr val="64748B"/>
                </a:solidFill>
                <a:latin typeface="Calibri" pitchFamily="34" charset="0"/>
                <a:ea typeface="Calibri" pitchFamily="34" charset="-122"/>
                <a:cs typeface="Calibri" pitchFamily="34" charset="-120"/>
              </a:rPr>
              <a:t>Nutritious meals support overall well-being. A balanced diet rich in fruits, vegetables, and whole grains can enhance physical health and emotional resilience.
</a:t>
            </a:r>
            <a:endParaRPr lang="en-US" sz="1300" dirty="0"/>
          </a:p>
        </p:txBody>
      </p:sp>
      <p:sp>
        <p:nvSpPr>
          <p:cNvPr id="19" name="Text 7"/>
          <p:cNvSpPr/>
          <p:nvPr/>
        </p:nvSpPr>
        <p:spPr>
          <a:xfrm>
            <a:off x="761981" y="4099458"/>
            <a:ext cx="203195" cy="380990"/>
          </a:xfrm>
          <a:prstGeom prst="rect">
            <a:avLst/>
          </a:prstGeom>
          <a:noFill/>
          <a:ln/>
        </p:spPr>
        <p:txBody>
          <a:bodyPr wrap="square" lIns="0" tIns="0" rIns="0" bIns="0" rtlCol="0" anchor="t"/>
          <a:lstStyle/>
          <a:p>
            <a:pPr marL="0" indent="0" algn="l">
              <a:lnSpc>
                <a:spcPct val="130000"/>
              </a:lnSpc>
              <a:buNone/>
            </a:pPr>
            <a:r>
              <a:rPr lang="en-US" sz="1400" b="1" dirty="0">
                <a:solidFill>
                  <a:srgbClr val="3B82F6"/>
                </a:solidFill>
                <a:latin typeface="Calibri" pitchFamily="34" charset="0"/>
                <a:ea typeface="Calibri" pitchFamily="34" charset="-122"/>
                <a:cs typeface="Calibri" pitchFamily="34" charset="-120"/>
              </a:rPr>
              <a:t>•
</a:t>
            </a:r>
            <a:endParaRPr lang="en-US" sz="1400" dirty="0"/>
          </a:p>
        </p:txBody>
      </p:sp>
      <p:sp>
        <p:nvSpPr>
          <p:cNvPr id="20" name="Text 8"/>
          <p:cNvSpPr/>
          <p:nvPr/>
        </p:nvSpPr>
        <p:spPr>
          <a:xfrm>
            <a:off x="1079473" y="4048659"/>
            <a:ext cx="10350241" cy="380990"/>
          </a:xfrm>
          <a:prstGeom prst="rect">
            <a:avLst/>
          </a:prstGeom>
          <a:noFill/>
          <a:ln/>
        </p:spPr>
        <p:txBody>
          <a:bodyPr wrap="square" lIns="0" tIns="0" rIns="0" bIns="0" rtlCol="0" anchor="t"/>
          <a:lstStyle/>
          <a:p>
            <a:pPr marL="0" indent="0" algn="l">
              <a:lnSpc>
                <a:spcPct val="120000"/>
              </a:lnSpc>
              <a:buNone/>
            </a:pPr>
            <a:r>
              <a:rPr lang="en-US" sz="1400" b="1" dirty="0">
                <a:solidFill>
                  <a:srgbClr val="0F172A"/>
                </a:solidFill>
                <a:latin typeface="Calibri" pitchFamily="34" charset="0"/>
                <a:ea typeface="Calibri" pitchFamily="34" charset="-122"/>
                <a:cs typeface="Calibri" pitchFamily="34" charset="-120"/>
              </a:rPr>
              <a:t>Stay Connected
</a:t>
            </a:r>
            <a:endParaRPr lang="en-US" sz="1400" dirty="0"/>
          </a:p>
        </p:txBody>
      </p:sp>
      <p:sp>
        <p:nvSpPr>
          <p:cNvPr id="21" name="Text 9"/>
          <p:cNvSpPr/>
          <p:nvPr/>
        </p:nvSpPr>
        <p:spPr>
          <a:xfrm>
            <a:off x="1079473" y="4416950"/>
            <a:ext cx="10350241" cy="1066773"/>
          </a:xfrm>
          <a:prstGeom prst="rect">
            <a:avLst/>
          </a:prstGeom>
          <a:noFill/>
          <a:ln/>
        </p:spPr>
        <p:txBody>
          <a:bodyPr wrap="square" lIns="0" tIns="0" rIns="0" bIns="0" rtlCol="0" anchor="t"/>
          <a:lstStyle/>
          <a:p>
            <a:pPr marL="0" indent="0" algn="l">
              <a:lnSpc>
                <a:spcPct val="150000"/>
              </a:lnSpc>
              <a:buNone/>
            </a:pPr>
            <a:r>
              <a:rPr lang="en-US" sz="1300" dirty="0">
                <a:solidFill>
                  <a:srgbClr val="64748B"/>
                </a:solidFill>
                <a:latin typeface="Calibri" pitchFamily="34" charset="0"/>
                <a:ea typeface="Calibri" pitchFamily="34" charset="-122"/>
                <a:cs typeface="Calibri" pitchFamily="34" charset="-120"/>
              </a:rPr>
              <a:t>Maintaining relationships with supportive friends and family reduces stress. Social connections can provide emotional support and practical help during challenging parenting moments.
</a:t>
            </a:r>
            <a:endParaRPr lang="en-US" sz="1300" dirty="0"/>
          </a:p>
        </p:txBody>
      </p:sp>
      <p:sp>
        <p:nvSpPr>
          <p:cNvPr id="22" name="Text 10"/>
          <p:cNvSpPr/>
          <p:nvPr/>
        </p:nvSpPr>
        <p:spPr>
          <a:xfrm>
            <a:off x="761981" y="5224649"/>
            <a:ext cx="203195" cy="380990"/>
          </a:xfrm>
          <a:prstGeom prst="rect">
            <a:avLst/>
          </a:prstGeom>
          <a:noFill/>
          <a:ln/>
        </p:spPr>
        <p:txBody>
          <a:bodyPr wrap="square" lIns="0" tIns="0" rIns="0" bIns="0" rtlCol="0" anchor="t"/>
          <a:lstStyle/>
          <a:p>
            <a:pPr marL="0" indent="0" algn="l">
              <a:lnSpc>
                <a:spcPct val="130000"/>
              </a:lnSpc>
              <a:buNone/>
            </a:pPr>
            <a:r>
              <a:rPr lang="en-US" sz="1400" b="1" dirty="0">
                <a:solidFill>
                  <a:srgbClr val="3B82F6"/>
                </a:solidFill>
                <a:latin typeface="Calibri" pitchFamily="34" charset="0"/>
                <a:ea typeface="Calibri" pitchFamily="34" charset="-122"/>
                <a:cs typeface="Calibri" pitchFamily="34" charset="-120"/>
              </a:rPr>
              <a:t>•
</a:t>
            </a:r>
            <a:endParaRPr lang="en-US" sz="1400" dirty="0"/>
          </a:p>
        </p:txBody>
      </p:sp>
      <p:sp>
        <p:nvSpPr>
          <p:cNvPr id="23" name="Text 11"/>
          <p:cNvSpPr/>
          <p:nvPr/>
        </p:nvSpPr>
        <p:spPr>
          <a:xfrm>
            <a:off x="1079473" y="5173851"/>
            <a:ext cx="10350241" cy="380990"/>
          </a:xfrm>
          <a:prstGeom prst="rect">
            <a:avLst/>
          </a:prstGeom>
          <a:noFill/>
          <a:ln/>
        </p:spPr>
        <p:txBody>
          <a:bodyPr wrap="square" lIns="0" tIns="0" rIns="0" bIns="0" rtlCol="0" anchor="t"/>
          <a:lstStyle/>
          <a:p>
            <a:pPr marL="0" indent="0" algn="l">
              <a:lnSpc>
                <a:spcPct val="120000"/>
              </a:lnSpc>
              <a:buNone/>
            </a:pPr>
            <a:r>
              <a:rPr lang="en-US" sz="1400" b="1" dirty="0">
                <a:solidFill>
                  <a:srgbClr val="0F172A"/>
                </a:solidFill>
                <a:latin typeface="Calibri" pitchFamily="34" charset="0"/>
                <a:ea typeface="Calibri" pitchFamily="34" charset="-122"/>
                <a:cs typeface="Calibri" pitchFamily="34" charset="-120"/>
              </a:rPr>
              <a:t>Ask for Help
</a:t>
            </a:r>
            <a:endParaRPr lang="en-US" sz="1400" dirty="0"/>
          </a:p>
        </p:txBody>
      </p:sp>
      <p:sp>
        <p:nvSpPr>
          <p:cNvPr id="24" name="Text 12"/>
          <p:cNvSpPr/>
          <p:nvPr/>
        </p:nvSpPr>
        <p:spPr>
          <a:xfrm>
            <a:off x="1079473" y="5542141"/>
            <a:ext cx="10350241" cy="1066773"/>
          </a:xfrm>
          <a:prstGeom prst="rect">
            <a:avLst/>
          </a:prstGeom>
          <a:noFill/>
          <a:ln/>
        </p:spPr>
        <p:txBody>
          <a:bodyPr wrap="square" lIns="0" tIns="0" rIns="0" bIns="0" rtlCol="0" anchor="t"/>
          <a:lstStyle/>
          <a:p>
            <a:pPr marL="0" indent="0" algn="l">
              <a:lnSpc>
                <a:spcPct val="150000"/>
              </a:lnSpc>
              <a:buNone/>
            </a:pPr>
            <a:r>
              <a:rPr lang="en-US" sz="1300" dirty="0">
                <a:solidFill>
                  <a:srgbClr val="64748B"/>
                </a:solidFill>
                <a:latin typeface="Calibri" pitchFamily="34" charset="0"/>
                <a:ea typeface="Calibri" pitchFamily="34" charset="-122"/>
                <a:cs typeface="Calibri" pitchFamily="34" charset="-120"/>
              </a:rPr>
              <a:t>Seeking assistance when overwhelmed prevents burnout. Parents should feel empowered to reach out for help, whether from family, friends, or professional resources.
</a:t>
            </a:r>
            <a:endParaRPr lang="en-US" sz="1300" dirty="0"/>
          </a:p>
        </p:txBody>
      </p:sp>
      <p:sp>
        <p:nvSpPr>
          <p:cNvPr id="25" name="Text 13"/>
          <p:cNvSpPr/>
          <p:nvPr/>
        </p:nvSpPr>
        <p:spPr>
          <a:xfrm>
            <a:off x="10362895" y="6537960"/>
            <a:ext cx="1691640" cy="256032"/>
          </a:xfrm>
          <a:prstGeom prst="rect">
            <a:avLst/>
          </a:prstGeom>
          <a:solidFill>
            <a:srgbClr val="000000">
              <a:alpha val="45000"/>
            </a:srgbClr>
          </a:solidFill>
          <a:ln/>
        </p:spPr>
        <p:txBody>
          <a:bodyPr wrap="square" rtlCol="0" anchor="ctr"/>
          <a:lstStyle/>
          <a:p>
            <a:pPr marL="0" indent="0" algn="ctr">
              <a:buNone/>
            </a:pPr>
            <a:r>
              <a:rPr lang="en-US" sz="800" dirty="0">
                <a:solidFill>
                  <a:srgbClr val="FFFFFF"/>
                </a:solidFill>
                <a:latin typeface="Calibri" pitchFamily="34" charset="0"/>
                <a:ea typeface="Calibri" pitchFamily="34" charset="-122"/>
                <a:cs typeface="Calibri" pitchFamily="34" charset="-120"/>
              </a:rPr>
              <a:t>Made with SlideMaker.app</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4419490"/>
            <a:ext cx="3162221" cy="2392790"/>
          </a:xfrm>
          <a:prstGeom prst="rect">
            <a:avLst/>
          </a:prstGeom>
        </p:spPr>
      </p:pic>
      <p:pic>
        <p:nvPicPr>
          <p:cNvPr id="3" name="Image 1" descr="preencoded.png"/>
          <p:cNvPicPr>
            <a:picLocks noChangeAspect="1"/>
          </p:cNvPicPr>
          <p:nvPr/>
        </p:nvPicPr>
        <p:blipFill>
          <a:blip r:embed="rId3"/>
          <a:stretch>
            <a:fillRect/>
          </a:stretch>
        </p:blipFill>
        <p:spPr>
          <a:xfrm>
            <a:off x="0" y="4419490"/>
            <a:ext cx="3162221" cy="2392790"/>
          </a:xfrm>
          <a:prstGeom prst="rect">
            <a:avLst/>
          </a:prstGeom>
        </p:spPr>
      </p:pic>
      <p:pic>
        <p:nvPicPr>
          <p:cNvPr id="4" name="Image 2" descr="preencoded.png"/>
          <p:cNvPicPr>
            <a:picLocks noChangeAspect="1"/>
          </p:cNvPicPr>
          <p:nvPr/>
        </p:nvPicPr>
        <p:blipFill>
          <a:blip r:embed="rId4"/>
          <a:stretch>
            <a:fillRect/>
          </a:stretch>
        </p:blipFill>
        <p:spPr>
          <a:xfrm>
            <a:off x="10286743" y="2539937"/>
            <a:ext cx="1269968" cy="1777956"/>
          </a:xfrm>
          <a:prstGeom prst="rect">
            <a:avLst/>
          </a:prstGeom>
        </p:spPr>
      </p:pic>
      <p:pic>
        <p:nvPicPr>
          <p:cNvPr id="5" name="Image 3" descr="preencoded.png"/>
          <p:cNvPicPr>
            <a:picLocks noChangeAspect="1"/>
          </p:cNvPicPr>
          <p:nvPr/>
        </p:nvPicPr>
        <p:blipFill>
          <a:blip r:embed="rId5"/>
          <a:stretch>
            <a:fillRect/>
          </a:stretch>
        </p:blipFill>
        <p:spPr>
          <a:xfrm>
            <a:off x="634984" y="2539937"/>
            <a:ext cx="1269968" cy="1777956"/>
          </a:xfrm>
          <a:prstGeom prst="rect">
            <a:avLst/>
          </a:prstGeom>
        </p:spPr>
      </p:pic>
      <p:pic>
        <p:nvPicPr>
          <p:cNvPr id="6" name="Image 4" descr="preencoded.png"/>
          <p:cNvPicPr>
            <a:picLocks noChangeAspect="1"/>
          </p:cNvPicPr>
          <p:nvPr/>
        </p:nvPicPr>
        <p:blipFill>
          <a:blip r:embed="rId4"/>
          <a:stretch>
            <a:fillRect/>
          </a:stretch>
        </p:blipFill>
        <p:spPr>
          <a:xfrm>
            <a:off x="10286743" y="2539937"/>
            <a:ext cx="1269968" cy="1777956"/>
          </a:xfrm>
          <a:prstGeom prst="rect">
            <a:avLst/>
          </a:prstGeom>
        </p:spPr>
      </p:pic>
      <p:pic>
        <p:nvPicPr>
          <p:cNvPr id="7" name="Image 5" descr="preencoded.png"/>
          <p:cNvPicPr>
            <a:picLocks noChangeAspect="1"/>
          </p:cNvPicPr>
          <p:nvPr/>
        </p:nvPicPr>
        <p:blipFill>
          <a:blip r:embed="rId5"/>
          <a:stretch>
            <a:fillRect/>
          </a:stretch>
        </p:blipFill>
        <p:spPr>
          <a:xfrm>
            <a:off x="634984" y="2539937"/>
            <a:ext cx="1269968" cy="1777956"/>
          </a:xfrm>
          <a:prstGeom prst="rect">
            <a:avLst/>
          </a:prstGeom>
        </p:spPr>
      </p:pic>
      <p:pic>
        <p:nvPicPr>
          <p:cNvPr id="8" name="Image 6"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53436" y="4978276"/>
            <a:ext cx="1269968" cy="1269968"/>
          </a:xfrm>
          <a:prstGeom prst="rect">
            <a:avLst/>
          </a:prstGeom>
        </p:spPr>
      </p:pic>
      <p:pic>
        <p:nvPicPr>
          <p:cNvPr id="9" name="Image 7"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22284" y="914377"/>
            <a:ext cx="1015975" cy="1015975"/>
          </a:xfrm>
          <a:prstGeom prst="rect">
            <a:avLst/>
          </a:prstGeom>
        </p:spPr>
      </p:pic>
      <p:pic>
        <p:nvPicPr>
          <p:cNvPr id="10" name="Image 8"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53436" y="4978276"/>
            <a:ext cx="1269968" cy="1269968"/>
          </a:xfrm>
          <a:prstGeom prst="rect">
            <a:avLst/>
          </a:prstGeom>
        </p:spPr>
      </p:pic>
      <p:pic>
        <p:nvPicPr>
          <p:cNvPr id="11" name="Image 9"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22284" y="914377"/>
            <a:ext cx="1015975" cy="1015975"/>
          </a:xfrm>
          <a:prstGeom prst="rect">
            <a:avLst/>
          </a:prstGeom>
        </p:spPr>
      </p:pic>
      <p:pic>
        <p:nvPicPr>
          <p:cNvPr id="12" name="Image 10" descr="preencoded.png"/>
          <p:cNvPicPr>
            <a:picLocks noChangeAspect="1"/>
          </p:cNvPicPr>
          <p:nvPr/>
        </p:nvPicPr>
        <p:blipFill>
          <a:blip r:embed="rId8"/>
          <a:stretch>
            <a:fillRect/>
          </a:stretch>
        </p:blipFill>
        <p:spPr>
          <a:xfrm>
            <a:off x="5168771" y="355591"/>
            <a:ext cx="1727157" cy="761981"/>
          </a:xfrm>
          <a:prstGeom prst="rect">
            <a:avLst/>
          </a:prstGeom>
        </p:spPr>
      </p:pic>
      <p:pic>
        <p:nvPicPr>
          <p:cNvPr id="13" name="Image 11" descr="preencoded.png"/>
          <p:cNvPicPr>
            <a:picLocks noChangeAspect="1"/>
          </p:cNvPicPr>
          <p:nvPr/>
        </p:nvPicPr>
        <p:blipFill>
          <a:blip r:embed="rId8"/>
          <a:stretch>
            <a:fillRect/>
          </a:stretch>
        </p:blipFill>
        <p:spPr>
          <a:xfrm>
            <a:off x="5168771" y="355591"/>
            <a:ext cx="1727157" cy="761981"/>
          </a:xfrm>
          <a:prstGeom prst="rect">
            <a:avLst/>
          </a:prstGeom>
        </p:spPr>
      </p:pic>
      <p:pic>
        <p:nvPicPr>
          <p:cNvPr id="14" name="Image 12" descr="preencoded.png"/>
          <p:cNvPicPr>
            <a:picLocks noChangeAspect="1"/>
          </p:cNvPicPr>
          <p:nvPr/>
        </p:nvPicPr>
        <p:blipFill>
          <a:blip r:embed="rId9"/>
          <a:stretch>
            <a:fillRect/>
          </a:stretch>
        </p:blipFill>
        <p:spPr>
          <a:xfrm>
            <a:off x="0" y="6756231"/>
            <a:ext cx="12145975" cy="56049"/>
          </a:xfrm>
          <a:prstGeom prst="rect">
            <a:avLst/>
          </a:prstGeom>
        </p:spPr>
      </p:pic>
      <p:pic>
        <p:nvPicPr>
          <p:cNvPr id="15" name="Image 13" descr="preencoded.png"/>
          <p:cNvPicPr>
            <a:picLocks noChangeAspect="1"/>
          </p:cNvPicPr>
          <p:nvPr/>
        </p:nvPicPr>
        <p:blipFill>
          <a:blip r:embed="rId10"/>
          <a:stretch>
            <a:fillRect/>
          </a:stretch>
        </p:blipFill>
        <p:spPr>
          <a:xfrm>
            <a:off x="0" y="0"/>
            <a:ext cx="12145975" cy="101597"/>
          </a:xfrm>
          <a:prstGeom prst="rect">
            <a:avLst/>
          </a:prstGeom>
        </p:spPr>
      </p:pic>
      <p:pic>
        <p:nvPicPr>
          <p:cNvPr id="16" name="Image 14" descr="preencoded.png"/>
          <p:cNvPicPr>
            <a:picLocks noChangeAspect="1"/>
          </p:cNvPicPr>
          <p:nvPr/>
        </p:nvPicPr>
        <p:blipFill>
          <a:blip r:embed="rId9"/>
          <a:stretch>
            <a:fillRect/>
          </a:stretch>
        </p:blipFill>
        <p:spPr>
          <a:xfrm>
            <a:off x="0" y="6756231"/>
            <a:ext cx="12145975" cy="56049"/>
          </a:xfrm>
          <a:prstGeom prst="rect">
            <a:avLst/>
          </a:prstGeom>
        </p:spPr>
      </p:pic>
      <p:pic>
        <p:nvPicPr>
          <p:cNvPr id="17" name="Image 15" descr="preencoded.png"/>
          <p:cNvPicPr>
            <a:picLocks noChangeAspect="1"/>
          </p:cNvPicPr>
          <p:nvPr/>
        </p:nvPicPr>
        <p:blipFill>
          <a:blip r:embed="rId10"/>
          <a:stretch>
            <a:fillRect/>
          </a:stretch>
        </p:blipFill>
        <p:spPr>
          <a:xfrm>
            <a:off x="0" y="0"/>
            <a:ext cx="12145975" cy="101597"/>
          </a:xfrm>
          <a:prstGeom prst="rect">
            <a:avLst/>
          </a:prstGeom>
        </p:spPr>
      </p:pic>
      <p:sp>
        <p:nvSpPr>
          <p:cNvPr id="18" name="Text 0"/>
          <p:cNvSpPr/>
          <p:nvPr/>
        </p:nvSpPr>
        <p:spPr>
          <a:xfrm>
            <a:off x="2095448" y="1142971"/>
            <a:ext cx="8483388" cy="1269968"/>
          </a:xfrm>
          <a:prstGeom prst="rect">
            <a:avLst/>
          </a:prstGeom>
          <a:noFill/>
          <a:ln/>
        </p:spPr>
        <p:txBody>
          <a:bodyPr wrap="square" lIns="1016" tIns="1016" rIns="1016" bIns="1016" rtlCol="0" anchor="t"/>
          <a:lstStyle/>
          <a:p>
            <a:pPr marL="0" indent="0" algn="ctr">
              <a:lnSpc>
                <a:spcPct val="120000"/>
              </a:lnSpc>
              <a:buNone/>
            </a:pPr>
            <a:r>
              <a:rPr lang="en-US" sz="2900" b="1" dirty="0">
                <a:solidFill>
                  <a:srgbClr val="0F172A"/>
                </a:solidFill>
                <a:latin typeface="Calibri" pitchFamily="34" charset="0"/>
                <a:ea typeface="Calibri" pitchFamily="34" charset="-122"/>
                <a:cs typeface="Calibri" pitchFamily="34" charset="-120"/>
              </a:rPr>
              <a:t>Key Takeaways
</a:t>
            </a:r>
            <a:endParaRPr lang="en-US" sz="2900" dirty="0"/>
          </a:p>
        </p:txBody>
      </p:sp>
      <p:sp>
        <p:nvSpPr>
          <p:cNvPr id="19" name="Text 1"/>
          <p:cNvSpPr/>
          <p:nvPr/>
        </p:nvSpPr>
        <p:spPr>
          <a:xfrm>
            <a:off x="2349441" y="2451039"/>
            <a:ext cx="8051599" cy="3530512"/>
          </a:xfrm>
          <a:prstGeom prst="rect">
            <a:avLst/>
          </a:prstGeom>
          <a:noFill/>
          <a:ln/>
        </p:spPr>
        <p:txBody>
          <a:bodyPr wrap="square" lIns="1016" tIns="1016" rIns="1016" bIns="1016" rtlCol="0" anchor="t"/>
          <a:lstStyle/>
          <a:p>
            <a:pPr marL="0" indent="0" algn="ctr">
              <a:lnSpc>
                <a:spcPct val="150000"/>
              </a:lnSpc>
              <a:buNone/>
            </a:pPr>
            <a:r>
              <a:rPr lang="en-US" sz="1300" dirty="0">
                <a:solidFill>
                  <a:srgbClr val="64748B"/>
                </a:solidFill>
                <a:latin typeface="Calibri" pitchFamily="34" charset="0"/>
                <a:ea typeface="Calibri" pitchFamily="34" charset="-122"/>
                <a:cs typeface="Calibri" pitchFamily="34" charset="-120"/>
              </a:rPr>
              <a:t>Positive parenting fosters strong family bonds and emotional resilience in children. By implementing strategies like unconditional love, clear expectations, and active listening, parents can nurture confident, responsible individuals. Moving forward, prioritize these practices to create a supportive environment that encourages growth and connection. Remember, every small effort contributes to building a brighter future for our children and communities.
</a:t>
            </a:r>
            <a:endParaRPr lang="en-US" sz="1300" dirty="0"/>
          </a:p>
        </p:txBody>
      </p:sp>
      <p:sp>
        <p:nvSpPr>
          <p:cNvPr id="20" name="Text 2"/>
          <p:cNvSpPr/>
          <p:nvPr/>
        </p:nvSpPr>
        <p:spPr>
          <a:xfrm>
            <a:off x="10362895" y="6537960"/>
            <a:ext cx="1691640" cy="256032"/>
          </a:xfrm>
          <a:prstGeom prst="rect">
            <a:avLst/>
          </a:prstGeom>
          <a:solidFill>
            <a:srgbClr val="000000">
              <a:alpha val="45000"/>
            </a:srgbClr>
          </a:solidFill>
          <a:ln/>
        </p:spPr>
        <p:txBody>
          <a:bodyPr wrap="square" rtlCol="0" anchor="ctr"/>
          <a:lstStyle/>
          <a:p>
            <a:pPr marL="0" indent="0" algn="ctr">
              <a:buNone/>
            </a:pPr>
            <a:r>
              <a:rPr lang="en-US" sz="800" dirty="0">
                <a:solidFill>
                  <a:srgbClr val="FFFFFF"/>
                </a:solidFill>
                <a:latin typeface="Calibri" pitchFamily="34" charset="0"/>
                <a:ea typeface="Calibri" pitchFamily="34" charset="-122"/>
                <a:cs typeface="Calibri" pitchFamily="34" charset="-120"/>
              </a:rPr>
              <a:t>Made with SlideMaker.app</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1053</Words>
  <Application>Microsoft Office PowerPoint</Application>
  <PresentationFormat>Widescreen</PresentationFormat>
  <Paragraphs>93</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ALUNEY ELFERR DE ALBUQUERQUE SILVA</cp:lastModifiedBy>
  <cp:revision>2</cp:revision>
  <dcterms:created xsi:type="dcterms:W3CDTF">2026-07-24T04:25:10Z</dcterms:created>
  <dcterms:modified xsi:type="dcterms:W3CDTF">2026-07-24T04:26:19Z</dcterms:modified>
</cp:coreProperties>
</file>