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4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1115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4.svg"/><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2.png"/><Relationship Id="rId7"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4.svg"/><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4.sv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svg"/><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14.sv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sv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04952" y="-1269968"/>
            <a:ext cx="5079873" cy="5079873"/>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16775" y="3555911"/>
            <a:ext cx="3129201" cy="3256369"/>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90895" y="5079873"/>
            <a:ext cx="3809905" cy="1732407"/>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4984" y="4317892"/>
            <a:ext cx="3174921" cy="2494388"/>
          </a:xfrm>
          <a:prstGeom prst="rect">
            <a:avLst/>
          </a:prstGeom>
        </p:spPr>
      </p:pic>
      <p:sp>
        <p:nvSpPr>
          <p:cNvPr id="7" name="Text 0"/>
          <p:cNvSpPr/>
          <p:nvPr/>
        </p:nvSpPr>
        <p:spPr>
          <a:xfrm>
            <a:off x="761981" y="1015975"/>
            <a:ext cx="10667733" cy="1015975"/>
          </a:xfrm>
          <a:prstGeom prst="rect">
            <a:avLst/>
          </a:prstGeom>
          <a:noFill/>
          <a:ln/>
        </p:spPr>
        <p:txBody>
          <a:bodyPr wrap="square" lIns="1016" tIns="1016" rIns="1016" bIns="1016" rtlCol="0" anchor="t"/>
          <a:lstStyle/>
          <a:p>
            <a:pPr marL="0" indent="0" algn="ctr">
              <a:lnSpc>
                <a:spcPct val="130000"/>
              </a:lnSpc>
              <a:buNone/>
            </a:pPr>
            <a:r>
              <a:rPr lang="en-US" sz="4000" b="1" dirty="0">
                <a:solidFill>
                  <a:srgbClr val="FFFFFF"/>
                </a:solidFill>
                <a:latin typeface="Calibri" pitchFamily="34" charset="0"/>
                <a:ea typeface="Calibri" pitchFamily="34" charset="-122"/>
                <a:cs typeface="Calibri" pitchFamily="34" charset="-120"/>
              </a:rPr>
              <a:t>Understanding Childhood Trauma</a:t>
            </a:r>
            <a:r>
              <a:rPr lang="en-US" sz="4000" dirty="0">
                <a:solidFill>
                  <a:srgbClr val="FFFFFF"/>
                </a:solidFill>
                <a:latin typeface="Calibri" pitchFamily="34" charset="0"/>
                <a:ea typeface="Calibri" pitchFamily="34" charset="-122"/>
                <a:cs typeface="Calibri" pitchFamily="34" charset="-120"/>
              </a:rPr>
              <a:t>
</a:t>
            </a:r>
            <a:endParaRPr lang="en-US" sz="4000" dirty="0"/>
          </a:p>
        </p:txBody>
      </p:sp>
      <p:sp>
        <p:nvSpPr>
          <p:cNvPr id="8" name="Text 1"/>
          <p:cNvSpPr/>
          <p:nvPr/>
        </p:nvSpPr>
        <p:spPr>
          <a:xfrm>
            <a:off x="761981" y="2920927"/>
            <a:ext cx="10667733" cy="380990"/>
          </a:xfrm>
          <a:prstGeom prst="rect">
            <a:avLst/>
          </a:prstGeom>
          <a:noFill/>
          <a:ln/>
        </p:spPr>
        <p:txBody>
          <a:bodyPr wrap="square" lIns="1016" tIns="1016" rIns="1016" bIns="1016" rtlCol="0" anchor="t"/>
          <a:lstStyle/>
          <a:p>
            <a:pPr marL="0" indent="0" algn="ctr">
              <a:lnSpc>
                <a:spcPct val="130000"/>
              </a:lnSpc>
              <a:buNone/>
            </a:pPr>
            <a:r>
              <a:rPr lang="en-US" sz="1100" dirty="0">
                <a:solidFill>
                  <a:srgbClr val="FFFFFF"/>
                </a:solidFill>
                <a:latin typeface="Calibri" pitchFamily="34" charset="0"/>
                <a:ea typeface="Calibri" pitchFamily="34" charset="-122"/>
                <a:cs typeface="Calibri" pitchFamily="34" charset="-120"/>
              </a:rPr>
              <a:t>PRESENTED BY
</a:t>
            </a:r>
            <a:endParaRPr lang="en-US" sz="1100" dirty="0"/>
          </a:p>
        </p:txBody>
      </p:sp>
      <p:sp>
        <p:nvSpPr>
          <p:cNvPr id="9" name="Text 2"/>
          <p:cNvSpPr/>
          <p:nvPr/>
        </p:nvSpPr>
        <p:spPr>
          <a:xfrm>
            <a:off x="761981" y="3225719"/>
            <a:ext cx="10667733" cy="507987"/>
          </a:xfrm>
          <a:prstGeom prst="rect">
            <a:avLst/>
          </a:prstGeom>
          <a:noFill/>
          <a:ln/>
        </p:spPr>
        <p:txBody>
          <a:bodyPr wrap="square" lIns="1016" tIns="1016" rIns="1016" bIns="1016" rtlCol="0" anchor="t"/>
          <a:lstStyle/>
          <a:p>
            <a:pPr marL="0" indent="0" algn="ctr">
              <a:lnSpc>
                <a:spcPct val="130000"/>
              </a:lnSpc>
              <a:buNone/>
            </a:pPr>
            <a:r>
              <a:rPr lang="en-US" sz="2200" dirty="0">
                <a:solidFill>
                  <a:srgbClr val="FFFFFF"/>
                </a:solidFill>
                <a:latin typeface="Calibri" pitchFamily="34" charset="0"/>
                <a:ea typeface="Calibri" pitchFamily="34" charset="-122"/>
                <a:cs typeface="Calibri" pitchFamily="34" charset="-120"/>
              </a:rPr>
              <a:t>NATIONAL CHILDREN AND YOUTH SERVICES
</a:t>
            </a:r>
            <a:endParaRPr lang="en-US" sz="2200" dirty="0"/>
          </a:p>
        </p:txBody>
      </p:sp>
      <p:sp>
        <p:nvSpPr>
          <p:cNvPr id="10" name="Text 3"/>
          <p:cNvSpPr/>
          <p:nvPr/>
        </p:nvSpPr>
        <p:spPr>
          <a:xfrm>
            <a:off x="761981" y="3809905"/>
            <a:ext cx="10667733" cy="457189"/>
          </a:xfrm>
          <a:prstGeom prst="rect">
            <a:avLst/>
          </a:prstGeom>
          <a:noFill/>
          <a:ln/>
        </p:spPr>
        <p:txBody>
          <a:bodyPr wrap="square" lIns="1016" tIns="1016" rIns="1016" bIns="1016" rtlCol="0" anchor="t"/>
          <a:lstStyle/>
          <a:p>
            <a:pPr marL="0" indent="0" algn="ctr">
              <a:lnSpc>
                <a:spcPct val="130000"/>
              </a:lnSpc>
              <a:buNone/>
            </a:pPr>
            <a:r>
              <a:rPr lang="en-US" sz="1800" dirty="0">
                <a:solidFill>
                  <a:srgbClr val="FFE66D"/>
                </a:solidFill>
                <a:latin typeface="Calibri" pitchFamily="34" charset="0"/>
                <a:ea typeface="Calibri" pitchFamily="34" charset="-122"/>
                <a:cs typeface="Calibri" pitchFamily="34" charset="-120"/>
              </a:rPr>
              <a:t>
</a:t>
            </a:r>
            <a:endParaRPr lang="en-US" sz="1800" dirty="0"/>
          </a:p>
        </p:txBody>
      </p:sp>
      <p:sp>
        <p:nvSpPr>
          <p:cNvPr id="11" name="Text 4"/>
          <p:cNvSpPr/>
          <p:nvPr/>
        </p:nvSpPr>
        <p:spPr>
          <a:xfrm>
            <a:off x="761981" y="4381390"/>
            <a:ext cx="10667733" cy="380990"/>
          </a:xfrm>
          <a:prstGeom prst="rect">
            <a:avLst/>
          </a:prstGeom>
          <a:noFill/>
          <a:ln/>
        </p:spPr>
        <p:txBody>
          <a:bodyPr wrap="square" lIns="1016" tIns="1016" rIns="1016" bIns="1016" rtlCol="0" anchor="t"/>
          <a:lstStyle/>
          <a:p>
            <a:pPr marL="0" indent="0" algn="ctr">
              <a:lnSpc>
                <a:spcPct val="130000"/>
              </a:lnSpc>
              <a:buNone/>
            </a:pPr>
            <a:r>
              <a:rPr lang="en-US" sz="1400" dirty="0">
                <a:solidFill>
                  <a:srgbClr val="FFFFFF"/>
                </a:solidFill>
                <a:latin typeface="Calibri" pitchFamily="34" charset="0"/>
                <a:ea typeface="Calibri" pitchFamily="34" charset="-122"/>
                <a:cs typeface="Calibri" pitchFamily="34" charset="-120"/>
              </a:rPr>
              <a:t>July 24, 2026
</a:t>
            </a:r>
            <a:endParaRPr lang="en-US" sz="1400" dirty="0"/>
          </a:p>
        </p:txBody>
      </p:sp>
      <p:sp>
        <p:nvSpPr>
          <p:cNvPr id="12" name="Text 5"/>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18" name="Picture 17">
            <a:extLst>
              <a:ext uri="{FF2B5EF4-FFF2-40B4-BE49-F238E27FC236}">
                <a16:creationId xmlns:a16="http://schemas.microsoft.com/office/drawing/2014/main" id="{D30F27B6-B39C-2C63-453F-DBD84A4159F0}"/>
              </a:ext>
            </a:extLst>
          </p:cNvPr>
          <p:cNvPicPr>
            <a:picLocks noChangeAspect="1"/>
          </p:cNvPicPr>
          <p:nvPr/>
        </p:nvPicPr>
        <p:blipFill>
          <a:blip r:embed="rId8"/>
          <a:stretch>
            <a:fillRect/>
          </a:stretch>
        </p:blipFill>
        <p:spPr>
          <a:xfrm>
            <a:off x="5010223" y="4754487"/>
            <a:ext cx="2171554" cy="197677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03835" y="-634984"/>
            <a:ext cx="2539937" cy="3809905"/>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1790" y="4317892"/>
            <a:ext cx="3764185" cy="2494388"/>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69968" y="3047924"/>
            <a:ext cx="4444889" cy="3764356"/>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03835" y="-634984"/>
            <a:ext cx="2539937" cy="3809905"/>
          </a:xfrm>
          <a:prstGeom prst="rect">
            <a:avLst/>
          </a:prstGeom>
        </p:spPr>
      </p:pic>
      <p:pic>
        <p:nvPicPr>
          <p:cNvPr id="8"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1790" y="4317892"/>
            <a:ext cx="3764185" cy="2494388"/>
          </a:xfrm>
          <a:prstGeom prst="rect">
            <a:avLst/>
          </a:prstGeom>
        </p:spPr>
      </p:pic>
      <p:pic>
        <p:nvPicPr>
          <p:cNvPr id="9" name="Image 7"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69968" y="3047924"/>
            <a:ext cx="4444889" cy="3764356"/>
          </a:xfrm>
          <a:prstGeom prst="rect">
            <a:avLst/>
          </a:prstGeom>
        </p:spPr>
      </p:pic>
      <p:pic>
        <p:nvPicPr>
          <p:cNvPr id="10" name="Image 8"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79873" y="3809905"/>
            <a:ext cx="2539937" cy="2539937"/>
          </a:xfrm>
          <a:prstGeom prst="rect">
            <a:avLst/>
          </a:prstGeom>
        </p:spPr>
      </p:pic>
      <p:pic>
        <p:nvPicPr>
          <p:cNvPr id="11" name="Image 9"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79873" y="3809905"/>
            <a:ext cx="2539937" cy="2539937"/>
          </a:xfrm>
          <a:prstGeom prst="rect">
            <a:avLst/>
          </a:prstGeom>
        </p:spPr>
      </p:pic>
      <p:pic>
        <p:nvPicPr>
          <p:cNvPr id="12" name="Image 10" descr="preencoded.png"/>
          <p:cNvPicPr>
            <a:picLocks noChangeAspect="1"/>
          </p:cNvPicPr>
          <p:nvPr/>
        </p:nvPicPr>
        <p:blipFill>
          <a:blip r:embed="rId8"/>
          <a:srcRect/>
          <a:stretch/>
        </p:blipFill>
        <p:spPr>
          <a:xfrm>
            <a:off x="7619810" y="1015975"/>
            <a:ext cx="4063898" cy="4825879"/>
          </a:xfrm>
          <a:prstGeom prst="rect">
            <a:avLst/>
          </a:prstGeom>
        </p:spPr>
      </p:pic>
      <p:sp>
        <p:nvSpPr>
          <p:cNvPr id="13" name="Text 0"/>
          <p:cNvSpPr/>
          <p:nvPr/>
        </p:nvSpPr>
        <p:spPr>
          <a:xfrm>
            <a:off x="406390" y="850879"/>
            <a:ext cx="7276918" cy="139696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Understanding Childhood Trauma
</a:t>
            </a:r>
            <a:endParaRPr lang="en-US" sz="2900" dirty="0"/>
          </a:p>
        </p:txBody>
      </p:sp>
      <p:sp>
        <p:nvSpPr>
          <p:cNvPr id="14" name="Text 1"/>
          <p:cNvSpPr/>
          <p:nvPr/>
        </p:nvSpPr>
        <p:spPr>
          <a:xfrm>
            <a:off x="380990" y="2133547"/>
            <a:ext cx="7061023" cy="4394090"/>
          </a:xfrm>
          <a:prstGeom prst="rect">
            <a:avLst/>
          </a:prstGeom>
          <a:noFill/>
          <a:ln/>
        </p:spPr>
        <p:txBody>
          <a:bodyPr wrap="square" lIns="1016" tIns="1016" rIns="1016" bIns="1016" rtlCol="0" anchor="t"/>
          <a:lstStyle/>
          <a:p>
            <a:pPr marL="0" indent="0" algn="l">
              <a:lnSpc>
                <a:spcPct val="150000"/>
              </a:lnSpc>
              <a:buNone/>
            </a:pPr>
            <a:r>
              <a:rPr lang="en-US" sz="1300" dirty="0">
                <a:solidFill>
                  <a:srgbClr val="FFFFFF"/>
                </a:solidFill>
                <a:latin typeface="Calibri" pitchFamily="34" charset="0"/>
                <a:ea typeface="Calibri" pitchFamily="34" charset="-122"/>
                <a:cs typeface="Calibri" pitchFamily="34" charset="-120"/>
              </a:rPr>
              <a:t>Childhood trauma significantly impacts a child's emotional and physical development. It can stem from various sources, including abuse, neglect, and loss. Recognizing the signs of trauma is crucial for caregivers and educators to provide the necessary support. This presentation aims to equip adults with knowledge and strategies to help children heal, grow, and thrive. By fostering safe environments and understanding trauma's effects, we can empower children to overcome their challenges and reach their full potential.
</a:t>
            </a:r>
            <a:endParaRPr lang="en-US" sz="1300" dirty="0"/>
          </a:p>
        </p:txBody>
      </p:sp>
      <p:sp>
        <p:nvSpPr>
          <p:cNvPr id="15" name="Text 2"/>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Understanding Childhood Trauma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133547"/>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Definition of Trauma
</a:t>
            </a:r>
            <a:endParaRPr lang="en-US" sz="1300" dirty="0"/>
          </a:p>
        </p:txBody>
      </p:sp>
      <p:sp>
        <p:nvSpPr>
          <p:cNvPr id="12" name="Text 3"/>
          <p:cNvSpPr/>
          <p:nvPr/>
        </p:nvSpPr>
        <p:spPr>
          <a:xfrm>
            <a:off x="634984"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Childhood trauma arises from overwhelming events that are frightening or harmful, impacting a child's emotional and psychological well-being significantly.
</a:t>
            </a:r>
            <a:endParaRPr lang="en-US" sz="1300" dirty="0"/>
          </a:p>
        </p:txBody>
      </p:sp>
      <p:sp>
        <p:nvSpPr>
          <p:cNvPr id="13" name="Shape 4"/>
          <p:cNvSpPr/>
          <p:nvPr/>
        </p:nvSpPr>
        <p:spPr>
          <a:xfrm>
            <a:off x="4546486" y="1600160"/>
            <a:ext cx="3962301" cy="2133547"/>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Impact on Development
</a:t>
            </a:r>
            <a:endParaRPr lang="en-US" sz="1300" dirty="0"/>
          </a:p>
        </p:txBody>
      </p:sp>
      <p:sp>
        <p:nvSpPr>
          <p:cNvPr id="15" name="Text 6"/>
          <p:cNvSpPr/>
          <p:nvPr/>
        </p:nvSpPr>
        <p:spPr>
          <a:xfrm>
            <a:off x="4800480"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Trauma affects emotions, brain development, relationships, and learning, leading to long-term consequences if not addressed properly.
</a:t>
            </a:r>
            <a:endParaRPr lang="en-US" sz="1300" dirty="0"/>
          </a:p>
        </p:txBody>
      </p:sp>
      <p:sp>
        <p:nvSpPr>
          <p:cNvPr id="16" name="Shape 7"/>
          <p:cNvSpPr/>
          <p:nvPr/>
        </p:nvSpPr>
        <p:spPr>
          <a:xfrm>
            <a:off x="380990" y="4241694"/>
            <a:ext cx="8140496" cy="901806"/>
          </a:xfrm>
          <a:prstGeom prst="rect">
            <a:avLst/>
          </a:prstGeom>
          <a:noFill/>
          <a:ln/>
        </p:spPr>
        <p:txBody>
          <a:bodyPr/>
          <a:lstStyle/>
          <a:p>
            <a:endParaRPr lang="en-US"/>
          </a:p>
        </p:txBody>
      </p:sp>
      <p:sp>
        <p:nvSpPr>
          <p:cNvPr id="17" name="Text 8"/>
          <p:cNvSpPr/>
          <p:nvPr/>
        </p:nvSpPr>
        <p:spPr>
          <a:xfrm>
            <a:off x="634984" y="4470288"/>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Varied Responses
</a:t>
            </a:r>
            <a:endParaRPr lang="en-US" sz="1300" dirty="0"/>
          </a:p>
        </p:txBody>
      </p:sp>
      <p:sp>
        <p:nvSpPr>
          <p:cNvPr id="18" name="Text 9"/>
          <p:cNvSpPr/>
          <p:nvPr/>
        </p:nvSpPr>
        <p:spPr>
          <a:xfrm>
            <a:off x="634984" y="4876678"/>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Responses to trauma can differ greatly; two children may experience the same event but react in completely different ways, highlighting the need for individualized support.
</a:t>
            </a:r>
            <a:endParaRPr lang="en-US" sz="1300" dirty="0"/>
          </a:p>
        </p:txBody>
      </p:sp>
      <p:sp>
        <p:nvSpPr>
          <p:cNvPr id="19"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10667733" cy="114297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Common Sources of Childhood Trauma
</a:t>
            </a:r>
            <a:endParaRPr lang="en-US" sz="2900" dirty="0"/>
          </a:p>
        </p:txBody>
      </p:sp>
      <p:sp>
        <p:nvSpPr>
          <p:cNvPr id="9" name="Shape 1"/>
          <p:cNvSpPr/>
          <p:nvPr/>
        </p:nvSpPr>
        <p:spPr>
          <a:xfrm>
            <a:off x="380990" y="1650959"/>
            <a:ext cx="3606710" cy="3492541"/>
          </a:xfrm>
          <a:prstGeom prst="rect">
            <a:avLst/>
          </a:prstGeom>
          <a:noFill/>
          <a:ln/>
        </p:spPr>
        <p:txBody>
          <a:bodyPr/>
          <a:lstStyle/>
          <a:p>
            <a:endParaRPr lang="en-US"/>
          </a:p>
        </p:txBody>
      </p:sp>
      <p:pic>
        <p:nvPicPr>
          <p:cNvPr id="10" name="Image 6" descr="preencoded.png"/>
          <p:cNvPicPr>
            <a:picLocks noChangeAspect="1"/>
          </p:cNvPicPr>
          <p:nvPr/>
        </p:nvPicPr>
        <p:blipFill>
          <a:blip r:embed="rId6"/>
          <a:srcRect/>
          <a:stretch/>
        </p:blipFill>
        <p:spPr>
          <a:xfrm>
            <a:off x="380990" y="1650959"/>
            <a:ext cx="3606710" cy="2336742"/>
          </a:xfrm>
          <a:prstGeom prst="rect">
            <a:avLst/>
          </a:prstGeom>
        </p:spPr>
      </p:pic>
      <p:sp>
        <p:nvSpPr>
          <p:cNvPr id="11" name="Text 2"/>
          <p:cNvSpPr/>
          <p:nvPr/>
        </p:nvSpPr>
        <p:spPr>
          <a:xfrm>
            <a:off x="380990"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Types of Abuse
</a:t>
            </a:r>
            <a:endParaRPr lang="en-US" sz="1300" dirty="0"/>
          </a:p>
        </p:txBody>
      </p:sp>
      <p:sp>
        <p:nvSpPr>
          <p:cNvPr id="12" name="Text 3"/>
          <p:cNvSpPr/>
          <p:nvPr/>
        </p:nvSpPr>
        <p:spPr>
          <a:xfrm>
            <a:off x="380990"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Children may face physical, emotional, or sexual abuse, which can lead to long-lasting psychological effects. Understanding these types is crucial for effective intervention.
</a:t>
            </a:r>
            <a:endParaRPr lang="en-US" sz="1300" dirty="0"/>
          </a:p>
        </p:txBody>
      </p:sp>
      <p:sp>
        <p:nvSpPr>
          <p:cNvPr id="13" name="Shape 4"/>
          <p:cNvSpPr/>
          <p:nvPr/>
        </p:nvSpPr>
        <p:spPr>
          <a:xfrm>
            <a:off x="4292493" y="1650959"/>
            <a:ext cx="3606710" cy="3492541"/>
          </a:xfrm>
          <a:prstGeom prst="rect">
            <a:avLst/>
          </a:prstGeom>
          <a:noFill/>
          <a:ln/>
        </p:spPr>
        <p:txBody>
          <a:bodyPr/>
          <a:lstStyle/>
          <a:p>
            <a:endParaRPr lang="en-US"/>
          </a:p>
        </p:txBody>
      </p:sp>
      <p:pic>
        <p:nvPicPr>
          <p:cNvPr id="14" name="Image 7" descr="preencoded.png"/>
          <p:cNvPicPr>
            <a:picLocks noChangeAspect="1"/>
          </p:cNvPicPr>
          <p:nvPr/>
        </p:nvPicPr>
        <p:blipFill>
          <a:blip r:embed="rId7"/>
          <a:srcRect/>
          <a:stretch/>
        </p:blipFill>
        <p:spPr>
          <a:xfrm>
            <a:off x="4292493" y="1650959"/>
            <a:ext cx="3606710" cy="2336742"/>
          </a:xfrm>
          <a:prstGeom prst="rect">
            <a:avLst/>
          </a:prstGeom>
        </p:spPr>
      </p:pic>
      <p:sp>
        <p:nvSpPr>
          <p:cNvPr id="15" name="Text 5"/>
          <p:cNvSpPr/>
          <p:nvPr/>
        </p:nvSpPr>
        <p:spPr>
          <a:xfrm>
            <a:off x="4292493"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Neglect and Violence
</a:t>
            </a:r>
            <a:endParaRPr lang="en-US" sz="1300" dirty="0"/>
          </a:p>
        </p:txBody>
      </p:sp>
      <p:sp>
        <p:nvSpPr>
          <p:cNvPr id="16" name="Text 6"/>
          <p:cNvSpPr/>
          <p:nvPr/>
        </p:nvSpPr>
        <p:spPr>
          <a:xfrm>
            <a:off x="4292493"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Neglect, domestic violence, and loss of a loved one are significant trauma sources. These experiences can disrupt a child's sense of safety and stability.
</a:t>
            </a:r>
            <a:endParaRPr lang="en-US" sz="1300" dirty="0"/>
          </a:p>
        </p:txBody>
      </p:sp>
      <p:sp>
        <p:nvSpPr>
          <p:cNvPr id="17" name="Shape 7"/>
          <p:cNvSpPr/>
          <p:nvPr/>
        </p:nvSpPr>
        <p:spPr>
          <a:xfrm>
            <a:off x="8203995" y="1650959"/>
            <a:ext cx="940005" cy="3492541"/>
          </a:xfrm>
          <a:prstGeom prst="rect">
            <a:avLst/>
          </a:prstGeom>
          <a:noFill/>
          <a:ln/>
        </p:spPr>
        <p:txBody>
          <a:bodyPr/>
          <a:lstStyle/>
          <a:p>
            <a:endParaRPr lang="en-US"/>
          </a:p>
        </p:txBody>
      </p:sp>
      <p:pic>
        <p:nvPicPr>
          <p:cNvPr id="18" name="Image 8" descr="preencoded.png"/>
          <p:cNvPicPr>
            <a:picLocks noChangeAspect="1"/>
          </p:cNvPicPr>
          <p:nvPr/>
        </p:nvPicPr>
        <p:blipFill>
          <a:blip r:embed="rId8"/>
          <a:srcRect/>
          <a:stretch/>
        </p:blipFill>
        <p:spPr>
          <a:xfrm>
            <a:off x="8203995" y="1650959"/>
            <a:ext cx="3606710" cy="2336742"/>
          </a:xfrm>
          <a:prstGeom prst="rect">
            <a:avLst/>
          </a:prstGeom>
        </p:spPr>
      </p:pic>
      <p:sp>
        <p:nvSpPr>
          <p:cNvPr id="19" name="Text 8"/>
          <p:cNvSpPr/>
          <p:nvPr/>
        </p:nvSpPr>
        <p:spPr>
          <a:xfrm>
            <a:off x="8203995"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Community and Environmental Factors
</a:t>
            </a:r>
            <a:endParaRPr lang="en-US" sz="1300" dirty="0"/>
          </a:p>
        </p:txBody>
      </p:sp>
      <p:sp>
        <p:nvSpPr>
          <p:cNvPr id="20" name="Text 9"/>
          <p:cNvSpPr/>
          <p:nvPr/>
        </p:nvSpPr>
        <p:spPr>
          <a:xfrm>
            <a:off x="8203995"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Natural disasters, community violence, bullying, and chronic poverty contribute to trauma. Recognizing these factors is essential for supporting affected children.
</a:t>
            </a:r>
            <a:endParaRPr lang="en-US" sz="1300" dirty="0"/>
          </a:p>
        </p:txBody>
      </p:sp>
      <p:sp>
        <p:nvSpPr>
          <p:cNvPr id="21"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Recognizing Signs of Trauma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133547"/>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Emotional Signs
</a:t>
            </a:r>
            <a:endParaRPr lang="en-US" sz="1300" dirty="0"/>
          </a:p>
        </p:txBody>
      </p:sp>
      <p:sp>
        <p:nvSpPr>
          <p:cNvPr id="12" name="Text 3"/>
          <p:cNvSpPr/>
          <p:nvPr/>
        </p:nvSpPr>
        <p:spPr>
          <a:xfrm>
            <a:off x="634984"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Children may exhibit emotional signs such as anxiety, mood swings, and low self-esteem, which can indicate underlying trauma and affect their daily interactions.
</a:t>
            </a:r>
            <a:endParaRPr lang="en-US" sz="1300" dirty="0"/>
          </a:p>
        </p:txBody>
      </p:sp>
      <p:sp>
        <p:nvSpPr>
          <p:cNvPr id="13" name="Shape 4"/>
          <p:cNvSpPr/>
          <p:nvPr/>
        </p:nvSpPr>
        <p:spPr>
          <a:xfrm>
            <a:off x="4546486" y="1600160"/>
            <a:ext cx="3962301" cy="2133547"/>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Behavioral Signs
</a:t>
            </a:r>
            <a:endParaRPr lang="en-US" sz="1300" dirty="0"/>
          </a:p>
        </p:txBody>
      </p:sp>
      <p:sp>
        <p:nvSpPr>
          <p:cNvPr id="15" name="Text 6"/>
          <p:cNvSpPr/>
          <p:nvPr/>
        </p:nvSpPr>
        <p:spPr>
          <a:xfrm>
            <a:off x="4800480"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Behavioral manifestations of trauma can include aggression or withdrawal, making it crucial for caregivers to recognize these changes for timely intervention.
</a:t>
            </a:r>
            <a:endParaRPr lang="en-US" sz="1300" dirty="0"/>
          </a:p>
        </p:txBody>
      </p:sp>
      <p:sp>
        <p:nvSpPr>
          <p:cNvPr id="16" name="Shape 7"/>
          <p:cNvSpPr/>
          <p:nvPr/>
        </p:nvSpPr>
        <p:spPr>
          <a:xfrm>
            <a:off x="380990" y="4241694"/>
            <a:ext cx="8140496" cy="901806"/>
          </a:xfrm>
          <a:prstGeom prst="rect">
            <a:avLst/>
          </a:prstGeom>
          <a:noFill/>
          <a:ln/>
        </p:spPr>
        <p:txBody>
          <a:bodyPr/>
          <a:lstStyle/>
          <a:p>
            <a:endParaRPr lang="en-US"/>
          </a:p>
        </p:txBody>
      </p:sp>
      <p:sp>
        <p:nvSpPr>
          <p:cNvPr id="17" name="Text 8"/>
          <p:cNvSpPr/>
          <p:nvPr/>
        </p:nvSpPr>
        <p:spPr>
          <a:xfrm>
            <a:off x="634984" y="4470288"/>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School-Related Signs
</a:t>
            </a:r>
            <a:endParaRPr lang="en-US" sz="1300" dirty="0"/>
          </a:p>
        </p:txBody>
      </p:sp>
      <p:sp>
        <p:nvSpPr>
          <p:cNvPr id="18" name="Text 9"/>
          <p:cNvSpPr/>
          <p:nvPr/>
        </p:nvSpPr>
        <p:spPr>
          <a:xfrm>
            <a:off x="634984" y="4876678"/>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Declining grades and frequent absences are common school-related signs of trauma, highlighting the need for supportive educational environments to aid recovery.
</a:t>
            </a:r>
            <a:endParaRPr lang="en-US" sz="1300" dirty="0"/>
          </a:p>
        </p:txBody>
      </p:sp>
      <p:sp>
        <p:nvSpPr>
          <p:cNvPr id="19"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10667733" cy="114297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Supporting Healing in Children
</a:t>
            </a:r>
            <a:endParaRPr lang="en-US" sz="2900" dirty="0"/>
          </a:p>
        </p:txBody>
      </p:sp>
      <p:sp>
        <p:nvSpPr>
          <p:cNvPr id="9" name="Shape 1"/>
          <p:cNvSpPr/>
          <p:nvPr/>
        </p:nvSpPr>
        <p:spPr>
          <a:xfrm>
            <a:off x="380990" y="1650959"/>
            <a:ext cx="3606710" cy="3492541"/>
          </a:xfrm>
          <a:prstGeom prst="rect">
            <a:avLst/>
          </a:prstGeom>
          <a:noFill/>
          <a:ln/>
        </p:spPr>
        <p:txBody>
          <a:bodyPr/>
          <a:lstStyle/>
          <a:p>
            <a:endParaRPr lang="en-US"/>
          </a:p>
        </p:txBody>
      </p:sp>
      <p:pic>
        <p:nvPicPr>
          <p:cNvPr id="10" name="Image 6" descr="preencoded.png"/>
          <p:cNvPicPr>
            <a:picLocks noChangeAspect="1"/>
          </p:cNvPicPr>
          <p:nvPr/>
        </p:nvPicPr>
        <p:blipFill>
          <a:blip r:embed="rId6"/>
          <a:srcRect/>
          <a:stretch/>
        </p:blipFill>
        <p:spPr>
          <a:xfrm>
            <a:off x="380990" y="1650959"/>
            <a:ext cx="3606710" cy="2336742"/>
          </a:xfrm>
          <a:prstGeom prst="rect">
            <a:avLst/>
          </a:prstGeom>
        </p:spPr>
      </p:pic>
      <p:sp>
        <p:nvSpPr>
          <p:cNvPr id="11" name="Text 2"/>
          <p:cNvSpPr/>
          <p:nvPr/>
        </p:nvSpPr>
        <p:spPr>
          <a:xfrm>
            <a:off x="380990"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Need for Safety
</a:t>
            </a:r>
            <a:endParaRPr lang="en-US" sz="1300" dirty="0"/>
          </a:p>
        </p:txBody>
      </p:sp>
      <p:sp>
        <p:nvSpPr>
          <p:cNvPr id="12" name="Text 3"/>
          <p:cNvSpPr/>
          <p:nvPr/>
        </p:nvSpPr>
        <p:spPr>
          <a:xfrm>
            <a:off x="380990"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Children require a safe environment to heal. Safety fosters emotional stability, allowing children to express themselves without fear, which is crucial for recovery.
</a:t>
            </a:r>
            <a:endParaRPr lang="en-US" sz="1300" dirty="0"/>
          </a:p>
        </p:txBody>
      </p:sp>
      <p:sp>
        <p:nvSpPr>
          <p:cNvPr id="13" name="Shape 4"/>
          <p:cNvSpPr/>
          <p:nvPr/>
        </p:nvSpPr>
        <p:spPr>
          <a:xfrm>
            <a:off x="4292493" y="1650959"/>
            <a:ext cx="3606710" cy="3492541"/>
          </a:xfrm>
          <a:prstGeom prst="rect">
            <a:avLst/>
          </a:prstGeom>
          <a:noFill/>
          <a:ln/>
        </p:spPr>
        <p:txBody>
          <a:bodyPr/>
          <a:lstStyle/>
          <a:p>
            <a:endParaRPr lang="en-US"/>
          </a:p>
        </p:txBody>
      </p:sp>
      <p:pic>
        <p:nvPicPr>
          <p:cNvPr id="14" name="Image 7" descr="preencoded.png"/>
          <p:cNvPicPr>
            <a:picLocks noChangeAspect="1"/>
          </p:cNvPicPr>
          <p:nvPr/>
        </p:nvPicPr>
        <p:blipFill>
          <a:blip r:embed="rId7"/>
          <a:srcRect/>
          <a:stretch/>
        </p:blipFill>
        <p:spPr>
          <a:xfrm>
            <a:off x="4292493" y="1650959"/>
            <a:ext cx="3606710" cy="2336742"/>
          </a:xfrm>
          <a:prstGeom prst="rect">
            <a:avLst/>
          </a:prstGeom>
        </p:spPr>
      </p:pic>
      <p:sp>
        <p:nvSpPr>
          <p:cNvPr id="15" name="Text 5"/>
          <p:cNvSpPr/>
          <p:nvPr/>
        </p:nvSpPr>
        <p:spPr>
          <a:xfrm>
            <a:off x="4292493"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Importance of Predictability
</a:t>
            </a:r>
            <a:endParaRPr lang="en-US" sz="1300" dirty="0"/>
          </a:p>
        </p:txBody>
      </p:sp>
      <p:sp>
        <p:nvSpPr>
          <p:cNvPr id="16" name="Text 6"/>
          <p:cNvSpPr/>
          <p:nvPr/>
        </p:nvSpPr>
        <p:spPr>
          <a:xfrm>
            <a:off x="4292493"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Consistent routines provide children with a sense of security. Predictability helps them manage anxiety and fosters trust in their caregivers and surroundings.
</a:t>
            </a:r>
            <a:endParaRPr lang="en-US" sz="1300" dirty="0"/>
          </a:p>
        </p:txBody>
      </p:sp>
      <p:sp>
        <p:nvSpPr>
          <p:cNvPr id="17" name="Shape 7"/>
          <p:cNvSpPr/>
          <p:nvPr/>
        </p:nvSpPr>
        <p:spPr>
          <a:xfrm>
            <a:off x="8203995" y="1650959"/>
            <a:ext cx="940005" cy="3492541"/>
          </a:xfrm>
          <a:prstGeom prst="rect">
            <a:avLst/>
          </a:prstGeom>
          <a:noFill/>
          <a:ln/>
        </p:spPr>
        <p:txBody>
          <a:bodyPr/>
          <a:lstStyle/>
          <a:p>
            <a:endParaRPr lang="en-US"/>
          </a:p>
        </p:txBody>
      </p:sp>
      <p:pic>
        <p:nvPicPr>
          <p:cNvPr id="18" name="Image 8" descr="preencoded.png"/>
          <p:cNvPicPr>
            <a:picLocks noChangeAspect="1"/>
          </p:cNvPicPr>
          <p:nvPr/>
        </p:nvPicPr>
        <p:blipFill>
          <a:blip r:embed="rId8"/>
          <a:srcRect/>
          <a:stretch/>
        </p:blipFill>
        <p:spPr>
          <a:xfrm>
            <a:off x="8203995" y="1650959"/>
            <a:ext cx="3606710" cy="2336742"/>
          </a:xfrm>
          <a:prstGeom prst="rect">
            <a:avLst/>
          </a:prstGeom>
        </p:spPr>
      </p:pic>
      <p:sp>
        <p:nvSpPr>
          <p:cNvPr id="19" name="Text 8"/>
          <p:cNvSpPr/>
          <p:nvPr/>
        </p:nvSpPr>
        <p:spPr>
          <a:xfrm>
            <a:off x="8203995"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Role of Healthy Relationships
</a:t>
            </a:r>
            <a:endParaRPr lang="en-US" sz="1300" dirty="0"/>
          </a:p>
        </p:txBody>
      </p:sp>
      <p:sp>
        <p:nvSpPr>
          <p:cNvPr id="20" name="Text 9"/>
          <p:cNvSpPr/>
          <p:nvPr/>
        </p:nvSpPr>
        <p:spPr>
          <a:xfrm>
            <a:off x="8203995"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Strong, supportive relationships with caring adults significantly impact a child's healing journey. These connections provide encouragement and hope, essential for emotional recovery.
</a:t>
            </a:r>
            <a:endParaRPr lang="en-US" sz="1300" dirty="0"/>
          </a:p>
        </p:txBody>
      </p:sp>
      <p:sp>
        <p:nvSpPr>
          <p:cNvPr id="21"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8140496" cy="533387"/>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Trauma-Informed Parenting Strategies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133547"/>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Stay Calm for Stability
</a:t>
            </a:r>
            <a:endParaRPr lang="en-US" sz="1300" dirty="0"/>
          </a:p>
        </p:txBody>
      </p:sp>
      <p:sp>
        <p:nvSpPr>
          <p:cNvPr id="12" name="Text 3"/>
          <p:cNvSpPr/>
          <p:nvPr/>
        </p:nvSpPr>
        <p:spPr>
          <a:xfrm>
            <a:off x="634984"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Children often mirror the emotional state of adults. Remaining calm helps provide a sense of safety, allowing children to process their feelings more effectively.
</a:t>
            </a:r>
            <a:endParaRPr lang="en-US" sz="1300" dirty="0"/>
          </a:p>
        </p:txBody>
      </p:sp>
      <p:sp>
        <p:nvSpPr>
          <p:cNvPr id="13" name="Shape 4"/>
          <p:cNvSpPr/>
          <p:nvPr/>
        </p:nvSpPr>
        <p:spPr>
          <a:xfrm>
            <a:off x="4546486" y="1600160"/>
            <a:ext cx="3962301" cy="2438339"/>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Consistency in Routines
</a:t>
            </a:r>
            <a:endParaRPr lang="en-US" sz="1300" dirty="0"/>
          </a:p>
        </p:txBody>
      </p:sp>
      <p:sp>
        <p:nvSpPr>
          <p:cNvPr id="15" name="Text 6"/>
          <p:cNvSpPr/>
          <p:nvPr/>
        </p:nvSpPr>
        <p:spPr>
          <a:xfrm>
            <a:off x="4800480" y="2235144"/>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Establishing predictable routines fosters a sense of security. Children thrive when they know what to expect, which can reduce anxiety and promote emotional well-being.
</a:t>
            </a:r>
            <a:endParaRPr lang="en-US" sz="1300" dirty="0"/>
          </a:p>
        </p:txBody>
      </p:sp>
      <p:sp>
        <p:nvSpPr>
          <p:cNvPr id="16" name="Shape 7"/>
          <p:cNvSpPr/>
          <p:nvPr/>
        </p:nvSpPr>
        <p:spPr>
          <a:xfrm>
            <a:off x="380990" y="4546486"/>
            <a:ext cx="8140496" cy="597014"/>
          </a:xfrm>
          <a:prstGeom prst="rect">
            <a:avLst/>
          </a:prstGeom>
          <a:noFill/>
          <a:ln/>
        </p:spPr>
        <p:txBody>
          <a:bodyPr/>
          <a:lstStyle/>
          <a:p>
            <a:endParaRPr lang="en-US"/>
          </a:p>
        </p:txBody>
      </p:sp>
      <p:sp>
        <p:nvSpPr>
          <p:cNvPr id="17" name="Text 8"/>
          <p:cNvSpPr/>
          <p:nvPr/>
        </p:nvSpPr>
        <p:spPr>
          <a:xfrm>
            <a:off x="634984" y="477508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FFFFFF"/>
                </a:solidFill>
                <a:latin typeface="Calibri" pitchFamily="34" charset="0"/>
                <a:ea typeface="Calibri" pitchFamily="34" charset="-122"/>
                <a:cs typeface="Calibri" pitchFamily="34" charset="-120"/>
              </a:rPr>
              <a:t>Build Trust Through Reliability
</a:t>
            </a:r>
            <a:endParaRPr lang="en-US" sz="1300" dirty="0"/>
          </a:p>
        </p:txBody>
      </p:sp>
      <p:sp>
        <p:nvSpPr>
          <p:cNvPr id="18" name="Text 9"/>
          <p:cNvSpPr/>
          <p:nvPr/>
        </p:nvSpPr>
        <p:spPr>
          <a:xfrm>
            <a:off x="634984" y="5181470"/>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Keeping promises and being dependable helps children feel secure. Trust is essential for healing, as it encourages open communication and emotional connection.
</a:t>
            </a:r>
            <a:endParaRPr lang="en-US" sz="1300" dirty="0"/>
          </a:p>
        </p:txBody>
      </p:sp>
      <p:sp>
        <p:nvSpPr>
          <p:cNvPr id="19" name="Text 10"/>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10667733" cy="114297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Building Resilience in Children
</a:t>
            </a:r>
            <a:endParaRPr lang="en-US" sz="2900" dirty="0"/>
          </a:p>
        </p:txBody>
      </p:sp>
      <p:sp>
        <p:nvSpPr>
          <p:cNvPr id="9" name="Shape 1"/>
          <p:cNvSpPr/>
          <p:nvPr/>
        </p:nvSpPr>
        <p:spPr>
          <a:xfrm>
            <a:off x="380990" y="1988770"/>
            <a:ext cx="2895528" cy="3154730"/>
          </a:xfrm>
          <a:prstGeom prst="rect">
            <a:avLst/>
          </a:prstGeom>
          <a:noFill/>
          <a:ln/>
        </p:spPr>
        <p:txBody>
          <a:bodyPr/>
          <a:lstStyle/>
          <a:p>
            <a:endParaRPr lang="en-US"/>
          </a:p>
        </p:txBody>
      </p:sp>
      <p:sp>
        <p:nvSpPr>
          <p:cNvPr id="10" name="Text 2"/>
          <p:cNvSpPr/>
          <p:nvPr/>
        </p:nvSpPr>
        <p:spPr>
          <a:xfrm>
            <a:off x="2565336" y="2141166"/>
            <a:ext cx="609585" cy="444489"/>
          </a:xfrm>
          <a:prstGeom prst="rect">
            <a:avLst/>
          </a:prstGeom>
          <a:noFill/>
          <a:ln/>
        </p:spPr>
        <p:txBody>
          <a:bodyPr wrap="square" lIns="1016" tIns="1016" rIns="1016" bIns="1016" rtlCol="0" anchor="t"/>
          <a:lstStyle/>
          <a:p>
            <a:pPr marL="0" indent="0" algn="r">
              <a:lnSpc>
                <a:spcPct val="100000"/>
              </a:lnSpc>
              <a:buNone/>
            </a:pPr>
            <a:r>
              <a:rPr lang="en-US" sz="2500" dirty="0">
                <a:solidFill>
                  <a:srgbClr val="FFE66D"/>
                </a:solidFill>
                <a:latin typeface="Calibri" pitchFamily="34" charset="0"/>
                <a:ea typeface="Calibri" pitchFamily="34" charset="-122"/>
                <a:cs typeface="Calibri" pitchFamily="34" charset="-120"/>
              </a:rPr>
              <a:t>1
</a:t>
            </a:r>
            <a:endParaRPr lang="en-US" sz="2500" dirty="0"/>
          </a:p>
        </p:txBody>
      </p:sp>
      <p:sp>
        <p:nvSpPr>
          <p:cNvPr id="11" name="Text 3"/>
          <p:cNvSpPr/>
          <p:nvPr/>
        </p:nvSpPr>
        <p:spPr>
          <a:xfrm>
            <a:off x="685783" y="2814250"/>
            <a:ext cx="2285943" cy="1015975"/>
          </a:xfrm>
          <a:prstGeom prst="rect">
            <a:avLst/>
          </a:prstGeom>
          <a:noFill/>
          <a:ln/>
        </p:spPr>
        <p:txBody>
          <a:bodyPr wrap="square" lIns="1016" tIns="1016" rIns="1016" bIns="1016" rtlCol="0" anchor="t"/>
          <a:lstStyle/>
          <a:p>
            <a:pPr marL="0" indent="0" algn="l">
              <a:lnSpc>
                <a:spcPct val="125000"/>
              </a:lnSpc>
              <a:buNone/>
            </a:pPr>
            <a:r>
              <a:rPr lang="en-US" sz="1400" b="1" dirty="0">
                <a:solidFill>
                  <a:srgbClr val="FFFFFF"/>
                </a:solidFill>
                <a:latin typeface="Calibri" pitchFamily="34" charset="0"/>
                <a:ea typeface="Calibri" pitchFamily="34" charset="-122"/>
                <a:cs typeface="Calibri" pitchFamily="34" charset="-120"/>
              </a:rPr>
              <a:t>Encourage Healthy Relationships
</a:t>
            </a:r>
            <a:endParaRPr lang="en-US" sz="1400" dirty="0"/>
          </a:p>
        </p:txBody>
      </p:sp>
      <p:sp>
        <p:nvSpPr>
          <p:cNvPr id="12" name="Text 4"/>
          <p:cNvSpPr/>
          <p:nvPr/>
        </p:nvSpPr>
        <p:spPr>
          <a:xfrm>
            <a:off x="685783" y="3766726"/>
            <a:ext cx="2285943" cy="2494218"/>
          </a:xfrm>
          <a:prstGeom prst="rect">
            <a:avLst/>
          </a:prstGeom>
          <a:noFill/>
          <a:ln/>
        </p:spPr>
        <p:txBody>
          <a:bodyPr wrap="square" lIns="1016" tIns="1016" rIns="1016" bIns="1016" rtlCol="0" anchor="t"/>
          <a:lstStyle/>
          <a:p>
            <a:pPr marL="0" indent="0" algn="l">
              <a:lnSpc>
                <a:spcPct val="140000"/>
              </a:lnSpc>
              <a:buNone/>
            </a:pPr>
            <a:r>
              <a:rPr lang="en-US" sz="1300" dirty="0">
                <a:solidFill>
                  <a:srgbClr val="FFFFFF"/>
                </a:solidFill>
                <a:latin typeface="Calibri" pitchFamily="34" charset="0"/>
                <a:ea typeface="Calibri" pitchFamily="34" charset="-122"/>
                <a:cs typeface="Calibri" pitchFamily="34" charset="-120"/>
              </a:rPr>
              <a:t>Fostering strong connections with peers and adults helps children feel secure, promoting emotional stability and resilience. Supportive relationships are crucial for recovery from trauma.
</a:t>
            </a:r>
            <a:endParaRPr lang="en-US" sz="1300" dirty="0"/>
          </a:p>
        </p:txBody>
      </p:sp>
      <p:sp>
        <p:nvSpPr>
          <p:cNvPr id="13" name="Shape 5"/>
          <p:cNvSpPr/>
          <p:nvPr/>
        </p:nvSpPr>
        <p:spPr>
          <a:xfrm>
            <a:off x="3632109" y="1988770"/>
            <a:ext cx="2895528" cy="3154730"/>
          </a:xfrm>
          <a:prstGeom prst="rect">
            <a:avLst/>
          </a:prstGeom>
          <a:noFill/>
          <a:ln/>
        </p:spPr>
        <p:txBody>
          <a:bodyPr/>
          <a:lstStyle/>
          <a:p>
            <a:endParaRPr lang="en-US"/>
          </a:p>
        </p:txBody>
      </p:sp>
      <p:sp>
        <p:nvSpPr>
          <p:cNvPr id="14" name="Text 6"/>
          <p:cNvSpPr/>
          <p:nvPr/>
        </p:nvSpPr>
        <p:spPr>
          <a:xfrm>
            <a:off x="5816455" y="2141166"/>
            <a:ext cx="609585" cy="444489"/>
          </a:xfrm>
          <a:prstGeom prst="rect">
            <a:avLst/>
          </a:prstGeom>
          <a:noFill/>
          <a:ln/>
        </p:spPr>
        <p:txBody>
          <a:bodyPr wrap="square" lIns="1016" tIns="1016" rIns="1016" bIns="1016" rtlCol="0" anchor="t"/>
          <a:lstStyle/>
          <a:p>
            <a:pPr marL="0" indent="0" algn="r">
              <a:lnSpc>
                <a:spcPct val="100000"/>
              </a:lnSpc>
              <a:buNone/>
            </a:pPr>
            <a:r>
              <a:rPr lang="en-US" sz="2500" dirty="0">
                <a:solidFill>
                  <a:srgbClr val="FFE66D"/>
                </a:solidFill>
                <a:latin typeface="Calibri" pitchFamily="34" charset="0"/>
                <a:ea typeface="Calibri" pitchFamily="34" charset="-122"/>
                <a:cs typeface="Calibri" pitchFamily="34" charset="-120"/>
              </a:rPr>
              <a:t>2
</a:t>
            </a:r>
            <a:endParaRPr lang="en-US" sz="2500" dirty="0"/>
          </a:p>
        </p:txBody>
      </p:sp>
      <p:sp>
        <p:nvSpPr>
          <p:cNvPr id="15" name="Text 7"/>
          <p:cNvSpPr/>
          <p:nvPr/>
        </p:nvSpPr>
        <p:spPr>
          <a:xfrm>
            <a:off x="3936902" y="2814250"/>
            <a:ext cx="2285943" cy="1015975"/>
          </a:xfrm>
          <a:prstGeom prst="rect">
            <a:avLst/>
          </a:prstGeom>
          <a:noFill/>
          <a:ln/>
        </p:spPr>
        <p:txBody>
          <a:bodyPr wrap="square" lIns="1016" tIns="1016" rIns="1016" bIns="1016" rtlCol="0" anchor="t"/>
          <a:lstStyle/>
          <a:p>
            <a:pPr marL="0" indent="0" algn="l">
              <a:lnSpc>
                <a:spcPct val="125000"/>
              </a:lnSpc>
              <a:buNone/>
            </a:pPr>
            <a:r>
              <a:rPr lang="en-US" sz="1400" b="1" dirty="0">
                <a:solidFill>
                  <a:srgbClr val="FFFFFF"/>
                </a:solidFill>
                <a:latin typeface="Calibri" pitchFamily="34" charset="0"/>
                <a:ea typeface="Calibri" pitchFamily="34" charset="-122"/>
                <a:cs typeface="Calibri" pitchFamily="34" charset="-120"/>
              </a:rPr>
              <a:t>Help Express Emotions
</a:t>
            </a:r>
            <a:endParaRPr lang="en-US" sz="1400" dirty="0"/>
          </a:p>
        </p:txBody>
      </p:sp>
      <p:sp>
        <p:nvSpPr>
          <p:cNvPr id="16" name="Text 8"/>
          <p:cNvSpPr/>
          <p:nvPr/>
        </p:nvSpPr>
        <p:spPr>
          <a:xfrm>
            <a:off x="3936902" y="3766726"/>
            <a:ext cx="2285943" cy="2494218"/>
          </a:xfrm>
          <a:prstGeom prst="rect">
            <a:avLst/>
          </a:prstGeom>
          <a:noFill/>
          <a:ln/>
        </p:spPr>
        <p:txBody>
          <a:bodyPr wrap="square" lIns="1016" tIns="1016" rIns="1016" bIns="1016" rtlCol="0" anchor="t"/>
          <a:lstStyle/>
          <a:p>
            <a:pPr marL="0" indent="0" algn="l">
              <a:lnSpc>
                <a:spcPct val="140000"/>
              </a:lnSpc>
              <a:buNone/>
            </a:pPr>
            <a:r>
              <a:rPr lang="en-US" sz="1300" dirty="0">
                <a:solidFill>
                  <a:srgbClr val="FFFFFF"/>
                </a:solidFill>
                <a:latin typeface="Calibri" pitchFamily="34" charset="0"/>
                <a:ea typeface="Calibri" pitchFamily="34" charset="-122"/>
                <a:cs typeface="Calibri" pitchFamily="34" charset="-120"/>
              </a:rPr>
              <a:t>Teaching children to articulate their feelings builds confidence and emotional intelligence. This skill aids in processing trauma and enhances their ability to cope with challenges.
</a:t>
            </a:r>
            <a:endParaRPr lang="en-US" sz="1300" dirty="0"/>
          </a:p>
        </p:txBody>
      </p:sp>
      <p:sp>
        <p:nvSpPr>
          <p:cNvPr id="17" name="Shape 9"/>
          <p:cNvSpPr/>
          <p:nvPr/>
        </p:nvSpPr>
        <p:spPr>
          <a:xfrm>
            <a:off x="6883228" y="1988770"/>
            <a:ext cx="2260772" cy="3154730"/>
          </a:xfrm>
          <a:prstGeom prst="rect">
            <a:avLst/>
          </a:prstGeom>
          <a:noFill/>
          <a:ln/>
        </p:spPr>
        <p:txBody>
          <a:bodyPr/>
          <a:lstStyle/>
          <a:p>
            <a:endParaRPr lang="en-US"/>
          </a:p>
        </p:txBody>
      </p:sp>
      <p:sp>
        <p:nvSpPr>
          <p:cNvPr id="18" name="Text 10"/>
          <p:cNvSpPr/>
          <p:nvPr/>
        </p:nvSpPr>
        <p:spPr>
          <a:xfrm>
            <a:off x="9067573" y="2141166"/>
            <a:ext cx="609585" cy="444489"/>
          </a:xfrm>
          <a:prstGeom prst="rect">
            <a:avLst/>
          </a:prstGeom>
          <a:noFill/>
          <a:ln/>
        </p:spPr>
        <p:txBody>
          <a:bodyPr wrap="square" lIns="1016" tIns="1016" rIns="1016" bIns="1016" rtlCol="0" anchor="t"/>
          <a:lstStyle/>
          <a:p>
            <a:pPr marL="0" indent="0" algn="r">
              <a:lnSpc>
                <a:spcPct val="100000"/>
              </a:lnSpc>
              <a:buNone/>
            </a:pPr>
            <a:r>
              <a:rPr lang="en-US" sz="2500" dirty="0">
                <a:solidFill>
                  <a:srgbClr val="FFE66D"/>
                </a:solidFill>
                <a:latin typeface="Calibri" pitchFamily="34" charset="0"/>
                <a:ea typeface="Calibri" pitchFamily="34" charset="-122"/>
                <a:cs typeface="Calibri" pitchFamily="34" charset="-120"/>
              </a:rPr>
              <a:t>3
</a:t>
            </a:r>
            <a:endParaRPr lang="en-US" sz="2500" dirty="0"/>
          </a:p>
        </p:txBody>
      </p:sp>
      <p:sp>
        <p:nvSpPr>
          <p:cNvPr id="19" name="Text 11"/>
          <p:cNvSpPr/>
          <p:nvPr/>
        </p:nvSpPr>
        <p:spPr>
          <a:xfrm>
            <a:off x="7188020" y="2814250"/>
            <a:ext cx="2285943" cy="1015975"/>
          </a:xfrm>
          <a:prstGeom prst="rect">
            <a:avLst/>
          </a:prstGeom>
          <a:noFill/>
          <a:ln/>
        </p:spPr>
        <p:txBody>
          <a:bodyPr wrap="square" lIns="1016" tIns="1016" rIns="1016" bIns="1016" rtlCol="0" anchor="t"/>
          <a:lstStyle/>
          <a:p>
            <a:pPr marL="0" indent="0" algn="l">
              <a:lnSpc>
                <a:spcPct val="125000"/>
              </a:lnSpc>
              <a:buNone/>
            </a:pPr>
            <a:r>
              <a:rPr lang="en-US" sz="1400" b="1" dirty="0">
                <a:solidFill>
                  <a:srgbClr val="FFFFFF"/>
                </a:solidFill>
                <a:latin typeface="Calibri" pitchFamily="34" charset="0"/>
                <a:ea typeface="Calibri" pitchFamily="34" charset="-122"/>
                <a:cs typeface="Calibri" pitchFamily="34" charset="-120"/>
              </a:rPr>
              <a:t>Promote Creative Activities
</a:t>
            </a:r>
            <a:endParaRPr lang="en-US" sz="1400" dirty="0"/>
          </a:p>
        </p:txBody>
      </p:sp>
      <p:sp>
        <p:nvSpPr>
          <p:cNvPr id="20" name="Text 12"/>
          <p:cNvSpPr/>
          <p:nvPr/>
        </p:nvSpPr>
        <p:spPr>
          <a:xfrm>
            <a:off x="7188020" y="3766726"/>
            <a:ext cx="2285943" cy="2494218"/>
          </a:xfrm>
          <a:prstGeom prst="rect">
            <a:avLst/>
          </a:prstGeom>
          <a:noFill/>
          <a:ln/>
        </p:spPr>
        <p:txBody>
          <a:bodyPr wrap="square" lIns="1016" tIns="1016" rIns="1016" bIns="1016" rtlCol="0" anchor="t"/>
          <a:lstStyle/>
          <a:p>
            <a:pPr marL="0" indent="0" algn="l">
              <a:lnSpc>
                <a:spcPct val="140000"/>
              </a:lnSpc>
              <a:buNone/>
            </a:pPr>
            <a:r>
              <a:rPr lang="en-US" sz="1300" dirty="0">
                <a:solidFill>
                  <a:srgbClr val="FFFFFF"/>
                </a:solidFill>
                <a:latin typeface="Calibri" pitchFamily="34" charset="0"/>
                <a:ea typeface="Calibri" pitchFamily="34" charset="-122"/>
                <a:cs typeface="Calibri" pitchFamily="34" charset="-120"/>
              </a:rPr>
              <a:t>Engaging in sports or arts allows children to express themselves and develop problem-solving skills. These activities foster resilience by providing positive outlets for emotions.
</a:t>
            </a:r>
            <a:endParaRPr lang="en-US" sz="1300" dirty="0"/>
          </a:p>
        </p:txBody>
      </p:sp>
      <p:sp>
        <p:nvSpPr>
          <p:cNvPr id="21" name="Text 13"/>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10667733" cy="114297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When to Seek Help
</a:t>
            </a:r>
            <a:endParaRPr lang="en-US" sz="2900" dirty="0"/>
          </a:p>
        </p:txBody>
      </p:sp>
      <p:sp>
        <p:nvSpPr>
          <p:cNvPr id="9" name="Shape 1"/>
          <p:cNvSpPr/>
          <p:nvPr/>
        </p:nvSpPr>
        <p:spPr>
          <a:xfrm>
            <a:off x="698483" y="1650959"/>
            <a:ext cx="38099" cy="2793930"/>
          </a:xfrm>
          <a:prstGeom prst="rect">
            <a:avLst/>
          </a:prstGeom>
          <a:solidFill>
            <a:srgbClr val="8B5CF6"/>
          </a:solidFill>
          <a:ln/>
        </p:spPr>
        <p:txBody>
          <a:bodyPr/>
          <a:lstStyle/>
          <a:p>
            <a:endParaRPr lang="en-US"/>
          </a:p>
        </p:txBody>
      </p:sp>
      <p:pic>
        <p:nvPicPr>
          <p:cNvPr id="10" name="Image 6" descr="preencoded.png"/>
          <p:cNvPicPr>
            <a:picLocks noChangeAspect="1"/>
          </p:cNvPicPr>
          <p:nvPr/>
        </p:nvPicPr>
        <p:blipFill>
          <a:blip r:embed="rId6"/>
          <a:srcRect/>
          <a:stretch/>
        </p:blipFill>
        <p:spPr>
          <a:xfrm>
            <a:off x="507987" y="1447764"/>
            <a:ext cx="406390" cy="406390"/>
          </a:xfrm>
          <a:prstGeom prst="rect">
            <a:avLst/>
          </a:prstGeom>
        </p:spPr>
      </p:pic>
      <p:sp>
        <p:nvSpPr>
          <p:cNvPr id="11" name="Text 2"/>
          <p:cNvSpPr/>
          <p:nvPr/>
        </p:nvSpPr>
        <p:spPr>
          <a:xfrm>
            <a:off x="507987" y="1447764"/>
            <a:ext cx="406390" cy="406390"/>
          </a:xfrm>
          <a:prstGeom prst="rect">
            <a:avLst/>
          </a:prstGeom>
          <a:noFill/>
          <a:ln/>
        </p:spPr>
        <p:txBody>
          <a:bodyPr wrap="square" lIns="1016" tIns="1016" rIns="1016" bIns="1016" rtlCol="0" anchor="t"/>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12" name="Text 3"/>
          <p:cNvSpPr/>
          <p:nvPr/>
        </p:nvSpPr>
        <p:spPr>
          <a:xfrm>
            <a:off x="1092173" y="1422364"/>
            <a:ext cx="7924602" cy="507987"/>
          </a:xfrm>
          <a:prstGeom prst="rect">
            <a:avLst/>
          </a:prstGeom>
          <a:noFill/>
          <a:ln/>
        </p:spPr>
        <p:txBody>
          <a:bodyPr wrap="square" lIns="0" tIns="0" rIns="0" bIns="0" rtlCol="0" anchor="t"/>
          <a:lstStyle/>
          <a:p>
            <a:pPr marL="0" indent="0" algn="l">
              <a:lnSpc>
                <a:spcPct val="130000"/>
              </a:lnSpc>
              <a:buNone/>
            </a:pPr>
            <a:r>
              <a:rPr lang="en-US" sz="1400" b="1" dirty="0">
                <a:solidFill>
                  <a:srgbClr val="FFFFFF"/>
                </a:solidFill>
                <a:latin typeface="Calibri" pitchFamily="34" charset="0"/>
                <a:ea typeface="Calibri" pitchFamily="34" charset="-122"/>
                <a:cs typeface="Calibri" pitchFamily="34" charset="-120"/>
              </a:rPr>
              <a:t>Persistent Nightmares
</a:t>
            </a:r>
            <a:endParaRPr lang="en-US" sz="1400" dirty="0"/>
          </a:p>
        </p:txBody>
      </p:sp>
      <p:sp>
        <p:nvSpPr>
          <p:cNvPr id="13" name="Text 4"/>
          <p:cNvSpPr/>
          <p:nvPr/>
        </p:nvSpPr>
        <p:spPr>
          <a:xfrm>
            <a:off x="1092173" y="1879553"/>
            <a:ext cx="7924602" cy="924537"/>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Consult a mental health professional if a child experiences persistent nightmares, as this can indicate unresolved trauma and significantly impact their emotional well-being.
</a:t>
            </a:r>
            <a:endParaRPr lang="en-US" sz="1300" dirty="0"/>
          </a:p>
        </p:txBody>
      </p:sp>
      <p:pic>
        <p:nvPicPr>
          <p:cNvPr id="14" name="Image 7" descr="preencoded.png"/>
          <p:cNvPicPr>
            <a:picLocks noChangeAspect="1"/>
          </p:cNvPicPr>
          <p:nvPr/>
        </p:nvPicPr>
        <p:blipFill>
          <a:blip r:embed="rId6"/>
          <a:srcRect/>
          <a:stretch/>
        </p:blipFill>
        <p:spPr>
          <a:xfrm>
            <a:off x="507987" y="2844729"/>
            <a:ext cx="406390" cy="406390"/>
          </a:xfrm>
          <a:prstGeom prst="rect">
            <a:avLst/>
          </a:prstGeom>
        </p:spPr>
      </p:pic>
      <p:sp>
        <p:nvSpPr>
          <p:cNvPr id="15" name="Text 5"/>
          <p:cNvSpPr/>
          <p:nvPr/>
        </p:nvSpPr>
        <p:spPr>
          <a:xfrm>
            <a:off x="507987" y="2844729"/>
            <a:ext cx="406390" cy="406390"/>
          </a:xfrm>
          <a:prstGeom prst="rect">
            <a:avLst/>
          </a:prstGeom>
          <a:noFill/>
          <a:ln/>
        </p:spPr>
        <p:txBody>
          <a:bodyPr wrap="square" lIns="1016" tIns="1016" rIns="1016" bIns="1016" rtlCol="0" anchor="t"/>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6" name="Text 6"/>
          <p:cNvSpPr/>
          <p:nvPr/>
        </p:nvSpPr>
        <p:spPr>
          <a:xfrm>
            <a:off x="1092173" y="2819330"/>
            <a:ext cx="7924602" cy="507987"/>
          </a:xfrm>
          <a:prstGeom prst="rect">
            <a:avLst/>
          </a:prstGeom>
          <a:noFill/>
          <a:ln/>
        </p:spPr>
        <p:txBody>
          <a:bodyPr wrap="square" lIns="0" tIns="0" rIns="0" bIns="0" rtlCol="0" anchor="t"/>
          <a:lstStyle/>
          <a:p>
            <a:pPr marL="0" indent="0" algn="l">
              <a:lnSpc>
                <a:spcPct val="130000"/>
              </a:lnSpc>
              <a:buNone/>
            </a:pPr>
            <a:r>
              <a:rPr lang="en-US" sz="1400" b="1" dirty="0">
                <a:solidFill>
                  <a:srgbClr val="FFFFFF"/>
                </a:solidFill>
                <a:latin typeface="Calibri" pitchFamily="34" charset="0"/>
                <a:ea typeface="Calibri" pitchFamily="34" charset="-122"/>
                <a:cs typeface="Calibri" pitchFamily="34" charset="-120"/>
              </a:rPr>
              <a:t>Signs of Self-Harm
</a:t>
            </a:r>
            <a:endParaRPr lang="en-US" sz="1400" dirty="0"/>
          </a:p>
        </p:txBody>
      </p:sp>
      <p:sp>
        <p:nvSpPr>
          <p:cNvPr id="17" name="Text 7"/>
          <p:cNvSpPr/>
          <p:nvPr/>
        </p:nvSpPr>
        <p:spPr>
          <a:xfrm>
            <a:off x="1092173" y="3276518"/>
            <a:ext cx="7924602" cy="924537"/>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Look for signs of self-harm or thoughts of suicide, which are critical indicators that a child may need immediate professional intervention to ensure their safety.
</a:t>
            </a:r>
            <a:endParaRPr lang="en-US" sz="1300" dirty="0"/>
          </a:p>
        </p:txBody>
      </p:sp>
      <p:pic>
        <p:nvPicPr>
          <p:cNvPr id="18" name="Image 8" descr="preencoded.png"/>
          <p:cNvPicPr>
            <a:picLocks noChangeAspect="1"/>
          </p:cNvPicPr>
          <p:nvPr/>
        </p:nvPicPr>
        <p:blipFill>
          <a:blip r:embed="rId6"/>
          <a:srcRect/>
          <a:stretch/>
        </p:blipFill>
        <p:spPr>
          <a:xfrm>
            <a:off x="507987" y="4241694"/>
            <a:ext cx="406390" cy="406390"/>
          </a:xfrm>
          <a:prstGeom prst="rect">
            <a:avLst/>
          </a:prstGeom>
        </p:spPr>
      </p:pic>
      <p:sp>
        <p:nvSpPr>
          <p:cNvPr id="19" name="Text 8"/>
          <p:cNvSpPr/>
          <p:nvPr/>
        </p:nvSpPr>
        <p:spPr>
          <a:xfrm>
            <a:off x="507987" y="4241694"/>
            <a:ext cx="406390" cy="406390"/>
          </a:xfrm>
          <a:prstGeom prst="rect">
            <a:avLst/>
          </a:prstGeom>
          <a:noFill/>
          <a:ln/>
        </p:spPr>
        <p:txBody>
          <a:bodyPr wrap="square" lIns="1016" tIns="1016" rIns="1016" bIns="1016" rtlCol="0" anchor="t"/>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20" name="Text 9"/>
          <p:cNvSpPr/>
          <p:nvPr/>
        </p:nvSpPr>
        <p:spPr>
          <a:xfrm>
            <a:off x="1092173" y="4216295"/>
            <a:ext cx="7924602" cy="507987"/>
          </a:xfrm>
          <a:prstGeom prst="rect">
            <a:avLst/>
          </a:prstGeom>
          <a:noFill/>
          <a:ln/>
        </p:spPr>
        <p:txBody>
          <a:bodyPr wrap="square" lIns="0" tIns="0" rIns="0" bIns="0" rtlCol="0" anchor="t"/>
          <a:lstStyle/>
          <a:p>
            <a:pPr marL="0" indent="0" algn="l">
              <a:lnSpc>
                <a:spcPct val="130000"/>
              </a:lnSpc>
              <a:buNone/>
            </a:pPr>
            <a:r>
              <a:rPr lang="en-US" sz="1400" b="1" dirty="0">
                <a:solidFill>
                  <a:srgbClr val="FFFFFF"/>
                </a:solidFill>
                <a:latin typeface="Calibri" pitchFamily="34" charset="0"/>
                <a:ea typeface="Calibri" pitchFamily="34" charset="-122"/>
                <a:cs typeface="Calibri" pitchFamily="34" charset="-120"/>
              </a:rPr>
              <a:t>Behavioral Changes
</a:t>
            </a:r>
            <a:endParaRPr lang="en-US" sz="1400" dirty="0"/>
          </a:p>
        </p:txBody>
      </p:sp>
      <p:sp>
        <p:nvSpPr>
          <p:cNvPr id="21" name="Text 10"/>
          <p:cNvSpPr/>
          <p:nvPr/>
        </p:nvSpPr>
        <p:spPr>
          <a:xfrm>
            <a:off x="1092173" y="4673483"/>
            <a:ext cx="7924602" cy="924537"/>
          </a:xfrm>
          <a:prstGeom prst="rect">
            <a:avLst/>
          </a:prstGeom>
          <a:noFill/>
          <a:ln/>
        </p:spPr>
        <p:txBody>
          <a:bodyPr wrap="square" lIns="0" tIns="0" rIns="0" bIns="0" rtlCol="0" anchor="t"/>
          <a:lstStyle/>
          <a:p>
            <a:pPr marL="0" indent="0" algn="l">
              <a:lnSpc>
                <a:spcPct val="130000"/>
              </a:lnSpc>
              <a:buNone/>
            </a:pPr>
            <a:r>
              <a:rPr lang="en-US" sz="1300" dirty="0">
                <a:solidFill>
                  <a:srgbClr val="FFFFFF"/>
                </a:solidFill>
                <a:latin typeface="Calibri" pitchFamily="34" charset="0"/>
                <a:ea typeface="Calibri" pitchFamily="34" charset="-122"/>
                <a:cs typeface="Calibri" pitchFamily="34" charset="-120"/>
              </a:rPr>
              <a:t>Significant behavioral changes, such as extreme aggression or withdrawal, may require intervention. Early help can lead to improved long-term outcomes for affected children.
</a:t>
            </a:r>
            <a:endParaRPr lang="en-US" sz="1300" dirty="0"/>
          </a:p>
        </p:txBody>
      </p:sp>
      <p:sp>
        <p:nvSpPr>
          <p:cNvPr id="22" name="Text 11"/>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9746" y="4444889"/>
            <a:ext cx="1986229" cy="236739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9778" y="-1269968"/>
            <a:ext cx="3256197" cy="5079873"/>
          </a:xfrm>
          <a:prstGeom prst="rect">
            <a:avLst/>
          </a:prstGeom>
        </p:spPr>
      </p:pic>
      <p:sp>
        <p:nvSpPr>
          <p:cNvPr id="8" name="Text 0"/>
          <p:cNvSpPr/>
          <p:nvPr/>
        </p:nvSpPr>
        <p:spPr>
          <a:xfrm>
            <a:off x="761981" y="634984"/>
            <a:ext cx="10667733" cy="114297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Caring for Caregivers
</a:t>
            </a:r>
            <a:endParaRPr lang="en-US" sz="2900" dirty="0"/>
          </a:p>
        </p:txBody>
      </p:sp>
      <p:sp>
        <p:nvSpPr>
          <p:cNvPr id="9" name="Shape 1"/>
          <p:cNvSpPr/>
          <p:nvPr/>
        </p:nvSpPr>
        <p:spPr>
          <a:xfrm>
            <a:off x="380990" y="1988770"/>
            <a:ext cx="2895528" cy="3154730"/>
          </a:xfrm>
          <a:prstGeom prst="rect">
            <a:avLst/>
          </a:prstGeom>
          <a:noFill/>
          <a:ln/>
        </p:spPr>
        <p:txBody>
          <a:bodyPr/>
          <a:lstStyle/>
          <a:p>
            <a:endParaRPr lang="en-US"/>
          </a:p>
        </p:txBody>
      </p:sp>
      <p:sp>
        <p:nvSpPr>
          <p:cNvPr id="10" name="Text 2"/>
          <p:cNvSpPr/>
          <p:nvPr/>
        </p:nvSpPr>
        <p:spPr>
          <a:xfrm>
            <a:off x="2565336" y="2141166"/>
            <a:ext cx="609585" cy="444489"/>
          </a:xfrm>
          <a:prstGeom prst="rect">
            <a:avLst/>
          </a:prstGeom>
          <a:noFill/>
          <a:ln/>
        </p:spPr>
        <p:txBody>
          <a:bodyPr wrap="square" lIns="1016" tIns="1016" rIns="1016" bIns="1016" rtlCol="0" anchor="t"/>
          <a:lstStyle/>
          <a:p>
            <a:pPr marL="0" indent="0" algn="r">
              <a:lnSpc>
                <a:spcPct val="100000"/>
              </a:lnSpc>
              <a:buNone/>
            </a:pPr>
            <a:r>
              <a:rPr lang="en-US" sz="2500" dirty="0">
                <a:solidFill>
                  <a:srgbClr val="FFE66D"/>
                </a:solidFill>
                <a:latin typeface="Calibri" pitchFamily="34" charset="0"/>
                <a:ea typeface="Calibri" pitchFamily="34" charset="-122"/>
                <a:cs typeface="Calibri" pitchFamily="34" charset="-120"/>
              </a:rPr>
              <a:t>1
</a:t>
            </a:r>
            <a:endParaRPr lang="en-US" sz="2500" dirty="0"/>
          </a:p>
        </p:txBody>
      </p:sp>
      <p:sp>
        <p:nvSpPr>
          <p:cNvPr id="11" name="Text 3"/>
          <p:cNvSpPr/>
          <p:nvPr/>
        </p:nvSpPr>
        <p:spPr>
          <a:xfrm>
            <a:off x="685783" y="2814250"/>
            <a:ext cx="2285943" cy="1015975"/>
          </a:xfrm>
          <a:prstGeom prst="rect">
            <a:avLst/>
          </a:prstGeom>
          <a:noFill/>
          <a:ln/>
        </p:spPr>
        <p:txBody>
          <a:bodyPr wrap="square" lIns="1016" tIns="1016" rIns="1016" bIns="1016" rtlCol="0" anchor="t"/>
          <a:lstStyle/>
          <a:p>
            <a:pPr marL="0" indent="0" algn="l">
              <a:lnSpc>
                <a:spcPct val="125000"/>
              </a:lnSpc>
              <a:buNone/>
            </a:pPr>
            <a:r>
              <a:rPr lang="en-US" sz="1400" b="1" dirty="0">
                <a:solidFill>
                  <a:srgbClr val="FFFFFF"/>
                </a:solidFill>
                <a:latin typeface="Calibri" pitchFamily="34" charset="0"/>
                <a:ea typeface="Calibri" pitchFamily="34" charset="-122"/>
                <a:cs typeface="Calibri" pitchFamily="34" charset="-120"/>
              </a:rPr>
              <a:t>Importance of Rest
</a:t>
            </a:r>
            <a:endParaRPr lang="en-US" sz="1400" dirty="0"/>
          </a:p>
        </p:txBody>
      </p:sp>
      <p:sp>
        <p:nvSpPr>
          <p:cNvPr id="12" name="Text 4"/>
          <p:cNvSpPr/>
          <p:nvPr/>
        </p:nvSpPr>
        <p:spPr>
          <a:xfrm>
            <a:off x="685783" y="3766726"/>
            <a:ext cx="2285943" cy="2245304"/>
          </a:xfrm>
          <a:prstGeom prst="rect">
            <a:avLst/>
          </a:prstGeom>
          <a:noFill/>
          <a:ln/>
        </p:spPr>
        <p:txBody>
          <a:bodyPr wrap="square" lIns="1016" tIns="1016" rIns="1016" bIns="1016" rtlCol="0" anchor="t"/>
          <a:lstStyle/>
          <a:p>
            <a:pPr marL="0" indent="0" algn="l">
              <a:lnSpc>
                <a:spcPct val="140000"/>
              </a:lnSpc>
              <a:buNone/>
            </a:pPr>
            <a:r>
              <a:rPr lang="en-US" sz="1300" dirty="0">
                <a:solidFill>
                  <a:srgbClr val="FFFFFF"/>
                </a:solidFill>
                <a:latin typeface="Calibri" pitchFamily="34" charset="0"/>
                <a:ea typeface="Calibri" pitchFamily="34" charset="-122"/>
                <a:cs typeface="Calibri" pitchFamily="34" charset="-120"/>
              </a:rPr>
              <a:t>Caregivers must prioritize adequate rest to maintain their physical and mental health, ensuring they can effectively support children in their care.
</a:t>
            </a:r>
            <a:endParaRPr lang="en-US" sz="1300" dirty="0"/>
          </a:p>
        </p:txBody>
      </p:sp>
      <p:sp>
        <p:nvSpPr>
          <p:cNvPr id="13" name="Shape 5"/>
          <p:cNvSpPr/>
          <p:nvPr/>
        </p:nvSpPr>
        <p:spPr>
          <a:xfrm>
            <a:off x="3632109" y="1988770"/>
            <a:ext cx="2895528" cy="3154730"/>
          </a:xfrm>
          <a:prstGeom prst="rect">
            <a:avLst/>
          </a:prstGeom>
          <a:noFill/>
          <a:ln/>
        </p:spPr>
        <p:txBody>
          <a:bodyPr/>
          <a:lstStyle/>
          <a:p>
            <a:endParaRPr lang="en-US"/>
          </a:p>
        </p:txBody>
      </p:sp>
      <p:sp>
        <p:nvSpPr>
          <p:cNvPr id="14" name="Text 6"/>
          <p:cNvSpPr/>
          <p:nvPr/>
        </p:nvSpPr>
        <p:spPr>
          <a:xfrm>
            <a:off x="5816455" y="2141166"/>
            <a:ext cx="609585" cy="444489"/>
          </a:xfrm>
          <a:prstGeom prst="rect">
            <a:avLst/>
          </a:prstGeom>
          <a:noFill/>
          <a:ln/>
        </p:spPr>
        <p:txBody>
          <a:bodyPr wrap="square" lIns="1016" tIns="1016" rIns="1016" bIns="1016" rtlCol="0" anchor="t"/>
          <a:lstStyle/>
          <a:p>
            <a:pPr marL="0" indent="0" algn="r">
              <a:lnSpc>
                <a:spcPct val="100000"/>
              </a:lnSpc>
              <a:buNone/>
            </a:pPr>
            <a:r>
              <a:rPr lang="en-US" sz="2500" dirty="0">
                <a:solidFill>
                  <a:srgbClr val="FFE66D"/>
                </a:solidFill>
                <a:latin typeface="Calibri" pitchFamily="34" charset="0"/>
                <a:ea typeface="Calibri" pitchFamily="34" charset="-122"/>
                <a:cs typeface="Calibri" pitchFamily="34" charset="-120"/>
              </a:rPr>
              <a:t>2
</a:t>
            </a:r>
            <a:endParaRPr lang="en-US" sz="2500" dirty="0"/>
          </a:p>
        </p:txBody>
      </p:sp>
      <p:sp>
        <p:nvSpPr>
          <p:cNvPr id="15" name="Text 7"/>
          <p:cNvSpPr/>
          <p:nvPr/>
        </p:nvSpPr>
        <p:spPr>
          <a:xfrm>
            <a:off x="3936902" y="2814250"/>
            <a:ext cx="2285943" cy="1015975"/>
          </a:xfrm>
          <a:prstGeom prst="rect">
            <a:avLst/>
          </a:prstGeom>
          <a:noFill/>
          <a:ln/>
        </p:spPr>
        <p:txBody>
          <a:bodyPr wrap="square" lIns="1016" tIns="1016" rIns="1016" bIns="1016" rtlCol="0" anchor="t"/>
          <a:lstStyle/>
          <a:p>
            <a:pPr marL="0" indent="0" algn="l">
              <a:lnSpc>
                <a:spcPct val="125000"/>
              </a:lnSpc>
              <a:buNone/>
            </a:pPr>
            <a:r>
              <a:rPr lang="en-US" sz="1400" b="1" dirty="0">
                <a:solidFill>
                  <a:srgbClr val="FFFFFF"/>
                </a:solidFill>
                <a:latin typeface="Calibri" pitchFamily="34" charset="0"/>
                <a:ea typeface="Calibri" pitchFamily="34" charset="-122"/>
                <a:cs typeface="Calibri" pitchFamily="34" charset="-120"/>
              </a:rPr>
              <a:t>Seek Emotional Support
</a:t>
            </a:r>
            <a:endParaRPr lang="en-US" sz="1400" dirty="0"/>
          </a:p>
        </p:txBody>
      </p:sp>
      <p:sp>
        <p:nvSpPr>
          <p:cNvPr id="16" name="Text 8"/>
          <p:cNvSpPr/>
          <p:nvPr/>
        </p:nvSpPr>
        <p:spPr>
          <a:xfrm>
            <a:off x="3936902" y="3766726"/>
            <a:ext cx="2285943" cy="2245304"/>
          </a:xfrm>
          <a:prstGeom prst="rect">
            <a:avLst/>
          </a:prstGeom>
          <a:noFill/>
          <a:ln/>
        </p:spPr>
        <p:txBody>
          <a:bodyPr wrap="square" lIns="1016" tIns="1016" rIns="1016" bIns="1016" rtlCol="0" anchor="t"/>
          <a:lstStyle/>
          <a:p>
            <a:pPr marL="0" indent="0" algn="l">
              <a:lnSpc>
                <a:spcPct val="140000"/>
              </a:lnSpc>
              <a:buNone/>
            </a:pPr>
            <a:r>
              <a:rPr lang="en-US" sz="1300" dirty="0">
                <a:solidFill>
                  <a:srgbClr val="FFFFFF"/>
                </a:solidFill>
                <a:latin typeface="Calibri" pitchFamily="34" charset="0"/>
                <a:ea typeface="Calibri" pitchFamily="34" charset="-122"/>
                <a:cs typeface="Calibri" pitchFamily="34" charset="-120"/>
              </a:rPr>
              <a:t>Participating in support groups allows caregivers to share experiences and gain insights, fostering a sense of community and reducing feelings of isolation.
</a:t>
            </a:r>
            <a:endParaRPr lang="en-US" sz="1300" dirty="0"/>
          </a:p>
        </p:txBody>
      </p:sp>
      <p:sp>
        <p:nvSpPr>
          <p:cNvPr id="17" name="Shape 9"/>
          <p:cNvSpPr/>
          <p:nvPr/>
        </p:nvSpPr>
        <p:spPr>
          <a:xfrm>
            <a:off x="6883228" y="1988770"/>
            <a:ext cx="2260772" cy="3154730"/>
          </a:xfrm>
          <a:prstGeom prst="rect">
            <a:avLst/>
          </a:prstGeom>
          <a:noFill/>
          <a:ln/>
        </p:spPr>
        <p:txBody>
          <a:bodyPr/>
          <a:lstStyle/>
          <a:p>
            <a:endParaRPr lang="en-US"/>
          </a:p>
        </p:txBody>
      </p:sp>
      <p:sp>
        <p:nvSpPr>
          <p:cNvPr id="18" name="Text 10"/>
          <p:cNvSpPr/>
          <p:nvPr/>
        </p:nvSpPr>
        <p:spPr>
          <a:xfrm>
            <a:off x="9067573" y="2141166"/>
            <a:ext cx="609585" cy="444489"/>
          </a:xfrm>
          <a:prstGeom prst="rect">
            <a:avLst/>
          </a:prstGeom>
          <a:noFill/>
          <a:ln/>
        </p:spPr>
        <p:txBody>
          <a:bodyPr wrap="square" lIns="1016" tIns="1016" rIns="1016" bIns="1016" rtlCol="0" anchor="t"/>
          <a:lstStyle/>
          <a:p>
            <a:pPr marL="0" indent="0" algn="r">
              <a:lnSpc>
                <a:spcPct val="100000"/>
              </a:lnSpc>
              <a:buNone/>
            </a:pPr>
            <a:r>
              <a:rPr lang="en-US" sz="2500" dirty="0">
                <a:solidFill>
                  <a:srgbClr val="FFE66D"/>
                </a:solidFill>
                <a:latin typeface="Calibri" pitchFamily="34" charset="0"/>
                <a:ea typeface="Calibri" pitchFamily="34" charset="-122"/>
                <a:cs typeface="Calibri" pitchFamily="34" charset="-120"/>
              </a:rPr>
              <a:t>3
</a:t>
            </a:r>
            <a:endParaRPr lang="en-US" sz="2500" dirty="0"/>
          </a:p>
        </p:txBody>
      </p:sp>
      <p:sp>
        <p:nvSpPr>
          <p:cNvPr id="19" name="Text 11"/>
          <p:cNvSpPr/>
          <p:nvPr/>
        </p:nvSpPr>
        <p:spPr>
          <a:xfrm>
            <a:off x="7188020" y="2814250"/>
            <a:ext cx="2285943" cy="1015975"/>
          </a:xfrm>
          <a:prstGeom prst="rect">
            <a:avLst/>
          </a:prstGeom>
          <a:noFill/>
          <a:ln/>
        </p:spPr>
        <p:txBody>
          <a:bodyPr wrap="square" lIns="1016" tIns="1016" rIns="1016" bIns="1016" rtlCol="0" anchor="t"/>
          <a:lstStyle/>
          <a:p>
            <a:pPr marL="0" indent="0" algn="l">
              <a:lnSpc>
                <a:spcPct val="125000"/>
              </a:lnSpc>
              <a:buNone/>
            </a:pPr>
            <a:r>
              <a:rPr lang="en-US" sz="1400" b="1" dirty="0">
                <a:solidFill>
                  <a:srgbClr val="FFFFFF"/>
                </a:solidFill>
                <a:latin typeface="Calibri" pitchFamily="34" charset="0"/>
                <a:ea typeface="Calibri" pitchFamily="34" charset="-122"/>
                <a:cs typeface="Calibri" pitchFamily="34" charset="-120"/>
              </a:rPr>
              <a:t>Maintain Healthy Routines
</a:t>
            </a:r>
            <a:endParaRPr lang="en-US" sz="1400" dirty="0"/>
          </a:p>
        </p:txBody>
      </p:sp>
      <p:sp>
        <p:nvSpPr>
          <p:cNvPr id="20" name="Text 12"/>
          <p:cNvSpPr/>
          <p:nvPr/>
        </p:nvSpPr>
        <p:spPr>
          <a:xfrm>
            <a:off x="7188020" y="3766726"/>
            <a:ext cx="2285943" cy="1996390"/>
          </a:xfrm>
          <a:prstGeom prst="rect">
            <a:avLst/>
          </a:prstGeom>
          <a:noFill/>
          <a:ln/>
        </p:spPr>
        <p:txBody>
          <a:bodyPr wrap="square" lIns="1016" tIns="1016" rIns="1016" bIns="1016" rtlCol="0" anchor="t"/>
          <a:lstStyle/>
          <a:p>
            <a:pPr marL="0" indent="0" algn="l">
              <a:lnSpc>
                <a:spcPct val="140000"/>
              </a:lnSpc>
              <a:buNone/>
            </a:pPr>
            <a:r>
              <a:rPr lang="en-US" sz="1300" dirty="0">
                <a:solidFill>
                  <a:srgbClr val="FFFFFF"/>
                </a:solidFill>
                <a:latin typeface="Calibri" pitchFamily="34" charset="0"/>
                <a:ea typeface="Calibri" pitchFamily="34" charset="-122"/>
                <a:cs typeface="Calibri" pitchFamily="34" charset="-120"/>
              </a:rPr>
              <a:t>Establishing consistent routines not only models stability for children but also helps caregivers manage stress and create a nurturing environment.
</a:t>
            </a:r>
            <a:endParaRPr lang="en-US" sz="1300" dirty="0"/>
          </a:p>
        </p:txBody>
      </p:sp>
      <p:sp>
        <p:nvSpPr>
          <p:cNvPr id="21" name="Text 13"/>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3"/>
          <a:stretch>
            <a:fillRect/>
          </a:stretch>
        </p:blipFill>
        <p:spPr>
          <a:xfrm>
            <a:off x="0" y="0"/>
            <a:ext cx="12145975" cy="6812280"/>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90895" y="-1015975"/>
            <a:ext cx="3809905" cy="3174921"/>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70768" y="2285943"/>
            <a:ext cx="2875207" cy="444488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23962" y="2285943"/>
            <a:ext cx="4444889" cy="4444889"/>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90895" y="-1015975"/>
            <a:ext cx="3809905" cy="3174921"/>
          </a:xfrm>
          <a:prstGeom prst="rect">
            <a:avLst/>
          </a:prstGeom>
        </p:spPr>
      </p:pic>
      <p:pic>
        <p:nvPicPr>
          <p:cNvPr id="8"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70768" y="2285943"/>
            <a:ext cx="2875207" cy="4444889"/>
          </a:xfrm>
          <a:prstGeom prst="rect">
            <a:avLst/>
          </a:prstGeom>
        </p:spPr>
      </p:pic>
      <p:pic>
        <p:nvPicPr>
          <p:cNvPr id="9" name="Image 7"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23962" y="2285943"/>
            <a:ext cx="4444889" cy="4444889"/>
          </a:xfrm>
          <a:prstGeom prst="rect">
            <a:avLst/>
          </a:prstGeom>
        </p:spPr>
      </p:pic>
      <p:sp>
        <p:nvSpPr>
          <p:cNvPr id="10" name="Text 0"/>
          <p:cNvSpPr/>
          <p:nvPr/>
        </p:nvSpPr>
        <p:spPr>
          <a:xfrm>
            <a:off x="1015975" y="1523962"/>
            <a:ext cx="10159746" cy="1269968"/>
          </a:xfrm>
          <a:prstGeom prst="rect">
            <a:avLst/>
          </a:prstGeom>
          <a:noFill/>
          <a:ln/>
        </p:spPr>
        <p:txBody>
          <a:bodyPr wrap="square" lIns="1016" tIns="1016" rIns="1016" bIns="1016" rtlCol="0" anchor="t"/>
          <a:lstStyle/>
          <a:p>
            <a:pPr marL="0" indent="0" algn="ctr">
              <a:lnSpc>
                <a:spcPct val="120000"/>
              </a:lnSpc>
              <a:buNone/>
            </a:pPr>
            <a:r>
              <a:rPr lang="en-US" sz="2900" b="1" dirty="0">
                <a:solidFill>
                  <a:srgbClr val="FFFFFF"/>
                </a:solidFill>
                <a:latin typeface="Calibri" pitchFamily="34" charset="0"/>
                <a:ea typeface="Calibri" pitchFamily="34" charset="-122"/>
                <a:cs typeface="Calibri" pitchFamily="34" charset="-120"/>
              </a:rPr>
              <a:t>Key Takeaways
</a:t>
            </a:r>
            <a:endParaRPr lang="en-US" sz="2900" dirty="0"/>
          </a:p>
        </p:txBody>
      </p:sp>
      <p:sp>
        <p:nvSpPr>
          <p:cNvPr id="11" name="Text 1"/>
          <p:cNvSpPr/>
          <p:nvPr/>
        </p:nvSpPr>
        <p:spPr>
          <a:xfrm>
            <a:off x="1079473" y="2438339"/>
            <a:ext cx="10794730" cy="2743131"/>
          </a:xfrm>
          <a:prstGeom prst="rect">
            <a:avLst/>
          </a:prstGeom>
          <a:noFill/>
          <a:ln/>
        </p:spPr>
        <p:txBody>
          <a:bodyPr wrap="square" lIns="1016" tIns="1016" rIns="1016" bIns="1016" rtlCol="0" anchor="t"/>
          <a:lstStyle/>
          <a:p>
            <a:pPr marL="0" indent="0" algn="ctr">
              <a:lnSpc>
                <a:spcPct val="150000"/>
              </a:lnSpc>
              <a:buNone/>
            </a:pPr>
            <a:r>
              <a:rPr lang="en-US" sz="1300" dirty="0">
                <a:solidFill>
                  <a:srgbClr val="FFFFFF"/>
                </a:solidFill>
                <a:latin typeface="Calibri" pitchFamily="34" charset="0"/>
                <a:ea typeface="Calibri" pitchFamily="34" charset="-122"/>
                <a:cs typeface="Calibri" pitchFamily="34" charset="-120"/>
              </a:rPr>
              <a:t>Understanding childhood trauma is crucial for fostering resilience and healing. Caregivers and educators must prioritize safety, consistency, and emotional support. By recognizing trauma signs and responding compassionately, we can empower children to thrive. Let’s commit to creating nurturing environments that promote healing and hope for every child, ensuring they have the opportunity to reach their full potential.
</a:t>
            </a:r>
            <a:endParaRPr lang="en-US" sz="1300" dirty="0"/>
          </a:p>
        </p:txBody>
      </p:sp>
      <p:sp>
        <p:nvSpPr>
          <p:cNvPr id="12" name="Text 2"/>
          <p:cNvSpPr/>
          <p:nvPr/>
        </p:nvSpPr>
        <p:spPr>
          <a:xfrm>
            <a:off x="10362895" y="6537960"/>
            <a:ext cx="1691640" cy="256032"/>
          </a:xfrm>
          <a:prstGeom prst="rect">
            <a:avLst/>
          </a:prstGeom>
          <a:solidFill>
            <a:srgbClr val="000000">
              <a:alpha val="45000"/>
            </a:srgbClr>
          </a:solidFill>
          <a:ln/>
        </p:spPr>
        <p:txBody>
          <a:bodyPr wrap="square" rtlCol="0" anchor="ctr"/>
          <a:lstStyle/>
          <a:p>
            <a:pPr marL="0" indent="0" algn="ctr">
              <a:buNone/>
            </a:pPr>
            <a:r>
              <a:rPr lang="en-US" sz="800" dirty="0">
                <a:solidFill>
                  <a:srgbClr val="FFFFFF"/>
                </a:solidFill>
                <a:latin typeface="Calibri" pitchFamily="34" charset="0"/>
                <a:ea typeface="Calibri" pitchFamily="34" charset="-122"/>
                <a:cs typeface="Calibri" pitchFamily="34" charset="-120"/>
              </a:rPr>
              <a:t>Made with SlideMaker.app</a:t>
            </a:r>
            <a:endParaRPr lang="en-US" sz="800" dirty="0"/>
          </a:p>
        </p:txBody>
      </p:sp>
      <p:pic>
        <p:nvPicPr>
          <p:cNvPr id="14" name="Picture 13">
            <a:extLst>
              <a:ext uri="{FF2B5EF4-FFF2-40B4-BE49-F238E27FC236}">
                <a16:creationId xmlns:a16="http://schemas.microsoft.com/office/drawing/2014/main" id="{A3A6C5E2-D0EA-0372-C995-188DC8413DB8}"/>
              </a:ext>
            </a:extLst>
          </p:cNvPr>
          <p:cNvPicPr>
            <a:picLocks noChangeAspect="1"/>
          </p:cNvPicPr>
          <p:nvPr/>
        </p:nvPicPr>
        <p:blipFill>
          <a:blip r:embed="rId7"/>
          <a:stretch>
            <a:fillRect/>
          </a:stretch>
        </p:blipFill>
        <p:spPr>
          <a:xfrm>
            <a:off x="4444889" y="3335840"/>
            <a:ext cx="3798892" cy="345815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1023</Words>
  <Application>Microsoft Office PowerPoint</Application>
  <PresentationFormat>Widescreen</PresentationFormat>
  <Paragraphs>96</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ALUNEY ELFERR DE ALBUQUERQUE SILVA</cp:lastModifiedBy>
  <cp:revision>2</cp:revision>
  <dcterms:created xsi:type="dcterms:W3CDTF">2026-07-24T04:13:12Z</dcterms:created>
  <dcterms:modified xsi:type="dcterms:W3CDTF">2026-07-24T04:18:55Z</dcterms:modified>
</cp:coreProperties>
</file>