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760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8F1"/>
        </a:solidFill>
        <a:effectLst/>
      </p:bgPr>
    </p:bg>
    <p:spTree>
      <p:nvGrpSpPr>
        <p:cNvPr id="1" name=""/>
        <p:cNvGrpSpPr/>
        <p:nvPr/>
      </p:nvGrpSpPr>
      <p:grpSpPr>
        <a:xfrm>
          <a:off x="0" y="0"/>
          <a:ext cx="0" cy="0"/>
          <a:chOff x="0" y="0"/>
          <a:chExt cx="0" cy="0"/>
        </a:xfrm>
      </p:grpSpPr>
      <p:sp>
        <p:nvSpPr>
          <p:cNvPr id="2" name="Shape 0"/>
          <p:cNvSpPr/>
          <p:nvPr/>
        </p:nvSpPr>
        <p:spPr>
          <a:xfrm>
            <a:off x="761981" y="761981"/>
            <a:ext cx="761981" cy="761981"/>
          </a:xfrm>
          <a:prstGeom prst="ellipse">
            <a:avLst/>
          </a:prstGeom>
          <a:solidFill>
            <a:srgbClr val="C74B91">
              <a:alpha val="12000"/>
            </a:srgbClr>
          </a:solidFill>
          <a:ln/>
        </p:spPr>
        <p:txBody>
          <a:bodyPr/>
          <a:lstStyle/>
          <a:p>
            <a:endParaRPr lang="en-US"/>
          </a:p>
        </p:txBody>
      </p:sp>
      <p:sp>
        <p:nvSpPr>
          <p:cNvPr id="3" name="Text 1"/>
          <p:cNvSpPr/>
          <p:nvPr/>
        </p:nvSpPr>
        <p:spPr>
          <a:xfrm>
            <a:off x="761981" y="1015975"/>
            <a:ext cx="10794730" cy="939777"/>
          </a:xfrm>
          <a:prstGeom prst="rect">
            <a:avLst/>
          </a:prstGeom>
          <a:noFill/>
          <a:ln/>
        </p:spPr>
        <p:txBody>
          <a:bodyPr wrap="square" lIns="1016" tIns="1016" rIns="1016" bIns="1016" rtlCol="0" anchor="t"/>
          <a:lstStyle/>
          <a:p>
            <a:pPr marL="0" indent="0" algn="ctr">
              <a:lnSpc>
                <a:spcPct val="130000"/>
              </a:lnSpc>
              <a:buNone/>
            </a:pPr>
            <a:r>
              <a:rPr lang="en-US" sz="4000" b="1" dirty="0">
                <a:solidFill>
                  <a:srgbClr val="7C3AED"/>
                </a:solidFill>
                <a:latin typeface="Calibri" pitchFamily="34" charset="0"/>
                <a:ea typeface="Calibri" pitchFamily="34" charset="-122"/>
                <a:cs typeface="Calibri" pitchFamily="34" charset="-120"/>
              </a:rPr>
              <a:t>Understanding Human Trafficking</a:t>
            </a:r>
            <a:r>
              <a:rPr lang="en-US" sz="4000" dirty="0">
                <a:solidFill>
                  <a:srgbClr val="7C3AED"/>
                </a:solidFill>
                <a:latin typeface="Calibri" pitchFamily="34" charset="0"/>
                <a:ea typeface="Calibri" pitchFamily="34" charset="-122"/>
                <a:cs typeface="Calibri" pitchFamily="34" charset="-120"/>
              </a:rPr>
              <a:t>
</a:t>
            </a:r>
            <a:endParaRPr lang="en-US" sz="4000" dirty="0"/>
          </a:p>
        </p:txBody>
      </p:sp>
      <p:sp>
        <p:nvSpPr>
          <p:cNvPr id="4" name="Text 2"/>
          <p:cNvSpPr/>
          <p:nvPr/>
        </p:nvSpPr>
        <p:spPr>
          <a:xfrm>
            <a:off x="761981" y="2920927"/>
            <a:ext cx="10667733" cy="380990"/>
          </a:xfrm>
          <a:prstGeom prst="rect">
            <a:avLst/>
          </a:prstGeom>
          <a:noFill/>
          <a:ln/>
        </p:spPr>
        <p:txBody>
          <a:bodyPr wrap="square" lIns="1016" tIns="1016" rIns="1016" bIns="1016" rtlCol="0" anchor="t"/>
          <a:lstStyle/>
          <a:p>
            <a:pPr marL="0" indent="0" algn="ctr">
              <a:lnSpc>
                <a:spcPct val="130000"/>
              </a:lnSpc>
              <a:buNone/>
            </a:pPr>
            <a:r>
              <a:rPr lang="en-US" sz="1100" dirty="0">
                <a:solidFill>
                  <a:srgbClr val="94A3B8"/>
                </a:solidFill>
                <a:latin typeface="Calibri" pitchFamily="34" charset="0"/>
                <a:ea typeface="Calibri" pitchFamily="34" charset="-122"/>
                <a:cs typeface="Calibri" pitchFamily="34" charset="-120"/>
              </a:rPr>
              <a:t>PRESENTED BY
</a:t>
            </a:r>
            <a:endParaRPr lang="en-US" sz="1100" dirty="0"/>
          </a:p>
        </p:txBody>
      </p:sp>
      <p:sp>
        <p:nvSpPr>
          <p:cNvPr id="5" name="Text 3"/>
          <p:cNvSpPr/>
          <p:nvPr/>
        </p:nvSpPr>
        <p:spPr>
          <a:xfrm>
            <a:off x="761981" y="3225719"/>
            <a:ext cx="11383994" cy="584185"/>
          </a:xfrm>
          <a:prstGeom prst="rect">
            <a:avLst/>
          </a:prstGeom>
          <a:noFill/>
          <a:ln/>
        </p:spPr>
        <p:txBody>
          <a:bodyPr wrap="square" lIns="1016" tIns="1016" rIns="1016" bIns="1016" rtlCol="0" anchor="t"/>
          <a:lstStyle/>
          <a:p>
            <a:pPr marL="0" indent="0" algn="ctr">
              <a:lnSpc>
                <a:spcPct val="130000"/>
              </a:lnSpc>
              <a:buNone/>
            </a:pPr>
            <a:r>
              <a:rPr lang="en-US" sz="2200" dirty="0">
                <a:solidFill>
                  <a:srgbClr val="334155"/>
                </a:solidFill>
                <a:latin typeface="Calibri" pitchFamily="34" charset="0"/>
                <a:ea typeface="Calibri" pitchFamily="34" charset="-122"/>
                <a:cs typeface="Calibri" pitchFamily="34" charset="-120"/>
              </a:rPr>
              <a:t>NATIONAL CHILDREN AND YOUTH SERVICES
</a:t>
            </a:r>
            <a:endParaRPr lang="en-US" sz="2200" dirty="0"/>
          </a:p>
        </p:txBody>
      </p:sp>
      <p:sp>
        <p:nvSpPr>
          <p:cNvPr id="6" name="Text 4"/>
          <p:cNvSpPr/>
          <p:nvPr/>
        </p:nvSpPr>
        <p:spPr>
          <a:xfrm>
            <a:off x="761981" y="3809905"/>
            <a:ext cx="10794730" cy="507987"/>
          </a:xfrm>
          <a:prstGeom prst="rect">
            <a:avLst/>
          </a:prstGeom>
          <a:noFill/>
          <a:ln/>
        </p:spPr>
        <p:txBody>
          <a:bodyPr wrap="square" lIns="1016" tIns="1016" rIns="1016" bIns="1016" rtlCol="0" anchor="t"/>
          <a:lstStyle/>
          <a:p>
            <a:pPr marL="0" indent="0" algn="ctr">
              <a:lnSpc>
                <a:spcPct val="130000"/>
              </a:lnSpc>
              <a:buNone/>
            </a:pPr>
            <a:r>
              <a:rPr lang="en-US" sz="1800" dirty="0">
                <a:solidFill>
                  <a:srgbClr val="475569"/>
                </a:solidFill>
                <a:latin typeface="Calibri" pitchFamily="34" charset="0"/>
                <a:ea typeface="Calibri" pitchFamily="34" charset="-122"/>
                <a:cs typeface="Calibri" pitchFamily="34" charset="-120"/>
              </a:rPr>
              <a:t>
</a:t>
            </a:r>
            <a:endParaRPr lang="en-US" sz="1800" dirty="0"/>
          </a:p>
        </p:txBody>
      </p:sp>
      <p:sp>
        <p:nvSpPr>
          <p:cNvPr id="7" name="Text 5"/>
          <p:cNvSpPr/>
          <p:nvPr/>
        </p:nvSpPr>
        <p:spPr>
          <a:xfrm>
            <a:off x="761981" y="4381390"/>
            <a:ext cx="10667733" cy="380990"/>
          </a:xfrm>
          <a:prstGeom prst="rect">
            <a:avLst/>
          </a:prstGeom>
          <a:noFill/>
          <a:ln/>
        </p:spPr>
        <p:txBody>
          <a:bodyPr wrap="square" lIns="1016" tIns="1016" rIns="1016" bIns="1016" rtlCol="0" anchor="t"/>
          <a:lstStyle/>
          <a:p>
            <a:pPr marL="0" indent="0" algn="ctr">
              <a:lnSpc>
                <a:spcPct val="130000"/>
              </a:lnSpc>
              <a:buNone/>
            </a:pPr>
            <a:r>
              <a:rPr lang="en-US" sz="1400" dirty="0">
                <a:solidFill>
                  <a:srgbClr val="64748B"/>
                </a:solidFill>
                <a:latin typeface="Calibri" pitchFamily="34" charset="0"/>
                <a:ea typeface="Calibri" pitchFamily="34" charset="-122"/>
                <a:cs typeface="Calibri" pitchFamily="34" charset="-120"/>
              </a:rPr>
              <a:t>July 24, 2026
</a:t>
            </a:r>
            <a:endParaRPr lang="en-US" sz="1400" dirty="0"/>
          </a:p>
        </p:txBody>
      </p:sp>
      <p:pic>
        <p:nvPicPr>
          <p:cNvPr id="8" name="Image 0" descr="preencoded.png"/>
          <p:cNvPicPr>
            <a:picLocks noChangeAspect="1"/>
          </p:cNvPicPr>
          <p:nvPr/>
        </p:nvPicPr>
        <p:blipFill>
          <a:blip r:embed="rId3"/>
          <a:srcRect/>
          <a:stretch/>
        </p:blipFill>
        <p:spPr>
          <a:xfrm>
            <a:off x="0" y="0"/>
            <a:ext cx="9144000" cy="101597"/>
          </a:xfrm>
          <a:prstGeom prst="rect">
            <a:avLst/>
          </a:prstGeom>
        </p:spPr>
      </p:pic>
      <p:sp>
        <p:nvSpPr>
          <p:cNvPr id="9" name="Text 6"/>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11" name="Picture 10">
            <a:extLst>
              <a:ext uri="{FF2B5EF4-FFF2-40B4-BE49-F238E27FC236}">
                <a16:creationId xmlns:a16="http://schemas.microsoft.com/office/drawing/2014/main" id="{F9FB23DC-4F40-7D19-03DE-E05373176228}"/>
              </a:ext>
            </a:extLst>
          </p:cNvPr>
          <p:cNvPicPr>
            <a:picLocks noChangeAspect="1"/>
          </p:cNvPicPr>
          <p:nvPr/>
        </p:nvPicPr>
        <p:blipFill>
          <a:blip r:embed="rId4"/>
          <a:stretch>
            <a:fillRect/>
          </a:stretch>
        </p:blipFill>
        <p:spPr>
          <a:xfrm>
            <a:off x="841208" y="2870130"/>
            <a:ext cx="3474118" cy="31625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F1"/>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5486263" cy="6812280"/>
          </a:xfrm>
          <a:prstGeom prst="rect">
            <a:avLst/>
          </a:prstGeom>
        </p:spPr>
      </p:pic>
      <p:sp>
        <p:nvSpPr>
          <p:cNvPr id="3" name="Text 0"/>
          <p:cNvSpPr/>
          <p:nvPr/>
        </p:nvSpPr>
        <p:spPr>
          <a:xfrm>
            <a:off x="6502237" y="1015975"/>
            <a:ext cx="4673483" cy="1523962"/>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Ncys Community Education Series
</a:t>
            </a:r>
            <a:endParaRPr lang="en-US" sz="2900" dirty="0"/>
          </a:p>
        </p:txBody>
      </p:sp>
      <p:sp>
        <p:nvSpPr>
          <p:cNvPr id="4" name="Text 1"/>
          <p:cNvSpPr/>
          <p:nvPr/>
        </p:nvSpPr>
        <p:spPr>
          <a:xfrm>
            <a:off x="6502237" y="3047924"/>
            <a:ext cx="4673483" cy="3047924"/>
          </a:xfrm>
          <a:prstGeom prst="rect">
            <a:avLst/>
          </a:prstGeom>
          <a:noFill/>
          <a:ln/>
        </p:spPr>
        <p:txBody>
          <a:bodyPr wrap="square" lIns="1016" tIns="1016" rIns="1016" bIns="1016" rtlCol="0" anchor="t"/>
          <a:lstStyle/>
          <a:p>
            <a:pPr marL="0" indent="0" algn="l">
              <a:lnSpc>
                <a:spcPct val="150000"/>
              </a:lnSpc>
              <a:buNone/>
            </a:pPr>
            <a:r>
              <a:rPr lang="en-US" sz="1300" dirty="0">
                <a:solidFill>
                  <a:srgbClr val="475569"/>
                </a:solidFill>
                <a:latin typeface="Calibri" pitchFamily="34" charset="0"/>
                <a:ea typeface="Calibri" pitchFamily="34" charset="-122"/>
                <a:cs typeface="Calibri" pitchFamily="34" charset="-120"/>
              </a:rPr>
              <a:t>The Ncys Community Education Series aims to raise awareness about human trafficking, a critical issue affecting children and youth across the United States. This presentation will explore the realities of trafficking, its warning signs, and the importance of community involvement in prevention. By educating families and empowering individuals, we can transform lives and create safer environments for our children. Awareness saves lives, and prevention begins with education.
</a:t>
            </a:r>
            <a:endParaRPr lang="en-US" sz="1300" dirty="0"/>
          </a:p>
        </p:txBody>
      </p:sp>
      <p:sp>
        <p:nvSpPr>
          <p:cNvPr id="5" name="Text 2"/>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Understanding Human Trafficking
</a:t>
            </a:r>
            <a:endParaRPr lang="en-US" sz="2900" dirty="0"/>
          </a:p>
        </p:txBody>
      </p:sp>
      <p:pic>
        <p:nvPicPr>
          <p:cNvPr id="3" name="Image 0" descr="preencoded.png"/>
          <p:cNvPicPr>
            <a:picLocks noChangeAspect="1"/>
          </p:cNvPicPr>
          <p:nvPr/>
        </p:nvPicPr>
        <p:blipFill>
          <a:blip r:embed="rId3"/>
          <a:srcRect/>
          <a:stretch/>
        </p:blipFill>
        <p:spPr>
          <a:xfrm>
            <a:off x="8775481" y="0"/>
            <a:ext cx="3370495" cy="6812280"/>
          </a:xfrm>
          <a:prstGeom prst="rect">
            <a:avLst/>
          </a:prstGeom>
        </p:spPr>
      </p:pic>
      <p:sp>
        <p:nvSpPr>
          <p:cNvPr id="4" name="Shape 1"/>
          <p:cNvSpPr/>
          <p:nvPr/>
        </p:nvSpPr>
        <p:spPr>
          <a:xfrm>
            <a:off x="380990" y="1473163"/>
            <a:ext cx="3962301" cy="2133547"/>
          </a:xfrm>
          <a:prstGeom prst="rect">
            <a:avLst/>
          </a:prstGeom>
          <a:noFill/>
          <a:ln/>
        </p:spPr>
        <p:txBody>
          <a:bodyPr/>
          <a:lstStyle/>
          <a:p>
            <a:endParaRPr lang="en-US"/>
          </a:p>
        </p:txBody>
      </p:sp>
      <p:sp>
        <p:nvSpPr>
          <p:cNvPr id="5" name="Text 2"/>
          <p:cNvSpPr/>
          <p:nvPr/>
        </p:nvSpPr>
        <p:spPr>
          <a:xfrm>
            <a:off x="634984"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Definition of Trafficking
</a:t>
            </a:r>
            <a:endParaRPr lang="en-US" sz="1300" dirty="0"/>
          </a:p>
        </p:txBody>
      </p:sp>
      <p:sp>
        <p:nvSpPr>
          <p:cNvPr id="6" name="Text 3"/>
          <p:cNvSpPr/>
          <p:nvPr/>
        </p:nvSpPr>
        <p:spPr>
          <a:xfrm>
            <a:off x="634984"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Human trafficking exploits individuals through force, fraud, or coercion for labor or commercial sex, violating fundamental human rights and dignity.
</a:t>
            </a:r>
            <a:endParaRPr lang="en-US" sz="1300" dirty="0"/>
          </a:p>
        </p:txBody>
      </p:sp>
      <p:sp>
        <p:nvSpPr>
          <p:cNvPr id="7" name="Shape 4"/>
          <p:cNvSpPr/>
          <p:nvPr/>
        </p:nvSpPr>
        <p:spPr>
          <a:xfrm>
            <a:off x="4546486" y="1473163"/>
            <a:ext cx="3962301" cy="2438339"/>
          </a:xfrm>
          <a:prstGeom prst="rect">
            <a:avLst/>
          </a:prstGeom>
          <a:noFill/>
          <a:ln/>
        </p:spPr>
        <p:txBody>
          <a:bodyPr/>
          <a:lstStyle/>
          <a:p>
            <a:endParaRPr lang="en-US"/>
          </a:p>
        </p:txBody>
      </p:sp>
      <p:sp>
        <p:nvSpPr>
          <p:cNvPr id="8" name="Text 5"/>
          <p:cNvSpPr/>
          <p:nvPr/>
        </p:nvSpPr>
        <p:spPr>
          <a:xfrm>
            <a:off x="4800480"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Impact on Youth
</a:t>
            </a:r>
            <a:endParaRPr lang="en-US" sz="1300" dirty="0"/>
          </a:p>
        </p:txBody>
      </p:sp>
      <p:sp>
        <p:nvSpPr>
          <p:cNvPr id="9" name="Text 6"/>
          <p:cNvSpPr/>
          <p:nvPr/>
        </p:nvSpPr>
        <p:spPr>
          <a:xfrm>
            <a:off x="4800480" y="2108147"/>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Children and youth are particularly vulnerable, with many victims facing manipulation, threats, and violence, making awareness and education essential for prevention.
</a:t>
            </a:r>
            <a:endParaRPr lang="en-US" sz="1300" dirty="0"/>
          </a:p>
        </p:txBody>
      </p:sp>
      <p:sp>
        <p:nvSpPr>
          <p:cNvPr id="10" name="Shape 7"/>
          <p:cNvSpPr/>
          <p:nvPr/>
        </p:nvSpPr>
        <p:spPr>
          <a:xfrm>
            <a:off x="380990" y="4419490"/>
            <a:ext cx="8140496" cy="724010"/>
          </a:xfrm>
          <a:prstGeom prst="rect">
            <a:avLst/>
          </a:prstGeom>
          <a:noFill/>
          <a:ln/>
        </p:spPr>
        <p:txBody>
          <a:bodyPr/>
          <a:lstStyle/>
          <a:p>
            <a:endParaRPr lang="en-US"/>
          </a:p>
        </p:txBody>
      </p:sp>
      <p:sp>
        <p:nvSpPr>
          <p:cNvPr id="11" name="Text 8"/>
          <p:cNvSpPr/>
          <p:nvPr/>
        </p:nvSpPr>
        <p:spPr>
          <a:xfrm>
            <a:off x="634984" y="4648084"/>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Geographic Scope
</a:t>
            </a:r>
            <a:endParaRPr lang="en-US" sz="1300" dirty="0"/>
          </a:p>
        </p:txBody>
      </p:sp>
      <p:sp>
        <p:nvSpPr>
          <p:cNvPr id="12" name="Text 9"/>
          <p:cNvSpPr/>
          <p:nvPr/>
        </p:nvSpPr>
        <p:spPr>
          <a:xfrm>
            <a:off x="634984" y="5054474"/>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Trafficking is not limited to urban areas; it occurs in suburban and rural communities across the U.S., affecting diverse populations and backgrounds.
</a:t>
            </a:r>
            <a:endParaRPr lang="en-US" sz="1300" dirty="0"/>
          </a:p>
        </p:txBody>
      </p:sp>
      <p:sp>
        <p:nvSpPr>
          <p:cNvPr id="13"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15" name="Picture 14">
            <a:extLst>
              <a:ext uri="{FF2B5EF4-FFF2-40B4-BE49-F238E27FC236}">
                <a16:creationId xmlns:a16="http://schemas.microsoft.com/office/drawing/2014/main" id="{DC17B1D8-AD0C-2A27-34E1-06F693C35C3B}"/>
              </a:ext>
            </a:extLst>
          </p:cNvPr>
          <p:cNvPicPr>
            <a:picLocks noChangeAspect="1"/>
          </p:cNvPicPr>
          <p:nvPr/>
        </p:nvPicPr>
        <p:blipFill>
          <a:blip r:embed="rId4"/>
          <a:stretch>
            <a:fillRect/>
          </a:stretch>
        </p:blipFill>
        <p:spPr>
          <a:xfrm>
            <a:off x="3180386" y="3145705"/>
            <a:ext cx="1817824" cy="16547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10159746"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Types of Human Trafficking
</a:t>
            </a:r>
            <a:endParaRPr lang="en-US" sz="2900" dirty="0"/>
          </a:p>
        </p:txBody>
      </p:sp>
      <p:sp>
        <p:nvSpPr>
          <p:cNvPr id="3" name="Shape 1"/>
          <p:cNvSpPr/>
          <p:nvPr/>
        </p:nvSpPr>
        <p:spPr>
          <a:xfrm>
            <a:off x="380990" y="1523962"/>
            <a:ext cx="3606710" cy="3619538"/>
          </a:xfrm>
          <a:prstGeom prst="rect">
            <a:avLst/>
          </a:prstGeom>
          <a:noFill/>
          <a:ln/>
        </p:spPr>
        <p:txBody>
          <a:bodyPr/>
          <a:lstStyle/>
          <a:p>
            <a:endParaRPr lang="en-US"/>
          </a:p>
        </p:txBody>
      </p:sp>
      <p:pic>
        <p:nvPicPr>
          <p:cNvPr id="4" name="Image 0" descr="preencoded.png"/>
          <p:cNvPicPr>
            <a:picLocks noChangeAspect="1"/>
          </p:cNvPicPr>
          <p:nvPr/>
        </p:nvPicPr>
        <p:blipFill>
          <a:blip r:embed="rId3"/>
          <a:srcRect/>
          <a:stretch/>
        </p:blipFill>
        <p:spPr>
          <a:xfrm>
            <a:off x="380990" y="1523962"/>
            <a:ext cx="3606710" cy="2336742"/>
          </a:xfrm>
          <a:prstGeom prst="rect">
            <a:avLst/>
          </a:prstGeom>
        </p:spPr>
      </p:pic>
      <p:sp>
        <p:nvSpPr>
          <p:cNvPr id="5" name="Text 2"/>
          <p:cNvSpPr/>
          <p:nvPr/>
        </p:nvSpPr>
        <p:spPr>
          <a:xfrm>
            <a:off x="380990"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Sex Trafficking Overview
</a:t>
            </a:r>
            <a:endParaRPr lang="en-US" sz="1300" dirty="0"/>
          </a:p>
        </p:txBody>
      </p:sp>
      <p:sp>
        <p:nvSpPr>
          <p:cNvPr id="6" name="Text 3"/>
          <p:cNvSpPr/>
          <p:nvPr/>
        </p:nvSpPr>
        <p:spPr>
          <a:xfrm>
            <a:off x="380990"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Sex trafficking involves the exploitation of individuals for commercial sexual activities, often using manipulation, threats, or violence to control victims.
</a:t>
            </a:r>
            <a:endParaRPr lang="en-US" sz="1300" dirty="0"/>
          </a:p>
        </p:txBody>
      </p:sp>
      <p:sp>
        <p:nvSpPr>
          <p:cNvPr id="7" name="Shape 4"/>
          <p:cNvSpPr/>
          <p:nvPr/>
        </p:nvSpPr>
        <p:spPr>
          <a:xfrm>
            <a:off x="4292493" y="1523962"/>
            <a:ext cx="3606710" cy="3619538"/>
          </a:xfrm>
          <a:prstGeom prst="rect">
            <a:avLst/>
          </a:prstGeom>
          <a:noFill/>
          <a:ln/>
        </p:spPr>
        <p:txBody>
          <a:bodyPr/>
          <a:lstStyle/>
          <a:p>
            <a:endParaRPr lang="en-US"/>
          </a:p>
        </p:txBody>
      </p:sp>
      <p:pic>
        <p:nvPicPr>
          <p:cNvPr id="8" name="Image 1" descr="preencoded.png"/>
          <p:cNvPicPr>
            <a:picLocks noChangeAspect="1"/>
          </p:cNvPicPr>
          <p:nvPr/>
        </p:nvPicPr>
        <p:blipFill>
          <a:blip r:embed="rId4"/>
          <a:srcRect/>
          <a:stretch/>
        </p:blipFill>
        <p:spPr>
          <a:xfrm>
            <a:off x="4292493" y="1523962"/>
            <a:ext cx="3606710" cy="2336742"/>
          </a:xfrm>
          <a:prstGeom prst="rect">
            <a:avLst/>
          </a:prstGeom>
        </p:spPr>
      </p:pic>
      <p:sp>
        <p:nvSpPr>
          <p:cNvPr id="9" name="Text 5"/>
          <p:cNvSpPr/>
          <p:nvPr/>
        </p:nvSpPr>
        <p:spPr>
          <a:xfrm>
            <a:off x="4292493"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Labor Trafficking Defined
</a:t>
            </a:r>
            <a:endParaRPr lang="en-US" sz="1300" dirty="0"/>
          </a:p>
        </p:txBody>
      </p:sp>
      <p:sp>
        <p:nvSpPr>
          <p:cNvPr id="10" name="Text 6"/>
          <p:cNvSpPr/>
          <p:nvPr/>
        </p:nvSpPr>
        <p:spPr>
          <a:xfrm>
            <a:off x="4292493"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Labor trafficking forces individuals to work under threats and manipulation, often in industries like agriculture, construction, and hospitality, impacting countless lives.
</a:t>
            </a:r>
            <a:endParaRPr lang="en-US" sz="1300" dirty="0"/>
          </a:p>
        </p:txBody>
      </p:sp>
      <p:sp>
        <p:nvSpPr>
          <p:cNvPr id="11" name="Shape 7"/>
          <p:cNvSpPr/>
          <p:nvPr/>
        </p:nvSpPr>
        <p:spPr>
          <a:xfrm>
            <a:off x="8203995" y="1523962"/>
            <a:ext cx="940005" cy="3619538"/>
          </a:xfrm>
          <a:prstGeom prst="rect">
            <a:avLst/>
          </a:prstGeom>
          <a:noFill/>
          <a:ln/>
        </p:spPr>
        <p:txBody>
          <a:bodyPr/>
          <a:lstStyle/>
          <a:p>
            <a:endParaRPr lang="en-US"/>
          </a:p>
        </p:txBody>
      </p:sp>
      <p:pic>
        <p:nvPicPr>
          <p:cNvPr id="12" name="Image 2" descr="preencoded.png"/>
          <p:cNvPicPr>
            <a:picLocks noChangeAspect="1"/>
          </p:cNvPicPr>
          <p:nvPr/>
        </p:nvPicPr>
        <p:blipFill>
          <a:blip r:embed="rId5"/>
          <a:srcRect/>
          <a:stretch/>
        </p:blipFill>
        <p:spPr>
          <a:xfrm>
            <a:off x="8203995" y="1523962"/>
            <a:ext cx="3606710" cy="2336742"/>
          </a:xfrm>
          <a:prstGeom prst="rect">
            <a:avLst/>
          </a:prstGeom>
        </p:spPr>
      </p:pic>
      <p:sp>
        <p:nvSpPr>
          <p:cNvPr id="13" name="Text 8"/>
          <p:cNvSpPr/>
          <p:nvPr/>
        </p:nvSpPr>
        <p:spPr>
          <a:xfrm>
            <a:off x="8203995"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Control Mechanisms
</a:t>
            </a:r>
            <a:endParaRPr lang="en-US" sz="1300" dirty="0"/>
          </a:p>
        </p:txBody>
      </p:sp>
      <p:sp>
        <p:nvSpPr>
          <p:cNvPr id="14" name="Text 9"/>
          <p:cNvSpPr/>
          <p:nvPr/>
        </p:nvSpPr>
        <p:spPr>
          <a:xfrm>
            <a:off x="8203995"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Victims may be controlled through violence, emotional dependence, or false promises, making it difficult for them to escape their situations.
</a:t>
            </a:r>
            <a:endParaRPr lang="en-US" sz="1300" dirty="0"/>
          </a:p>
        </p:txBody>
      </p:sp>
      <p:sp>
        <p:nvSpPr>
          <p:cNvPr id="15"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Who Is Most at Risk?
</a:t>
            </a:r>
            <a:endParaRPr lang="en-US" sz="2900" dirty="0"/>
          </a:p>
        </p:txBody>
      </p:sp>
      <p:pic>
        <p:nvPicPr>
          <p:cNvPr id="3" name="Image 0" descr="preencoded.png"/>
          <p:cNvPicPr>
            <a:picLocks noChangeAspect="1"/>
          </p:cNvPicPr>
          <p:nvPr/>
        </p:nvPicPr>
        <p:blipFill>
          <a:blip r:embed="rId3"/>
          <a:srcRect/>
          <a:stretch/>
        </p:blipFill>
        <p:spPr>
          <a:xfrm>
            <a:off x="8775481" y="0"/>
            <a:ext cx="3370495" cy="6812280"/>
          </a:xfrm>
          <a:prstGeom prst="rect">
            <a:avLst/>
          </a:prstGeom>
        </p:spPr>
      </p:pic>
      <p:sp>
        <p:nvSpPr>
          <p:cNvPr id="4" name="Shape 1"/>
          <p:cNvSpPr/>
          <p:nvPr/>
        </p:nvSpPr>
        <p:spPr>
          <a:xfrm>
            <a:off x="380990" y="1473163"/>
            <a:ext cx="3962301" cy="2133547"/>
          </a:xfrm>
          <a:prstGeom prst="rect">
            <a:avLst/>
          </a:prstGeom>
          <a:noFill/>
          <a:ln/>
        </p:spPr>
        <p:txBody>
          <a:bodyPr/>
          <a:lstStyle/>
          <a:p>
            <a:endParaRPr lang="en-US"/>
          </a:p>
        </p:txBody>
      </p:sp>
      <p:sp>
        <p:nvSpPr>
          <p:cNvPr id="5" name="Text 2"/>
          <p:cNvSpPr/>
          <p:nvPr/>
        </p:nvSpPr>
        <p:spPr>
          <a:xfrm>
            <a:off x="634984"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Children and Adolescents
</a:t>
            </a:r>
            <a:endParaRPr lang="en-US" sz="1300" dirty="0"/>
          </a:p>
        </p:txBody>
      </p:sp>
      <p:sp>
        <p:nvSpPr>
          <p:cNvPr id="6" name="Text 3"/>
          <p:cNvSpPr/>
          <p:nvPr/>
        </p:nvSpPr>
        <p:spPr>
          <a:xfrm>
            <a:off x="634984"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Children and adolescents are particularly vulnerable to trafficking, with studies showing that 1 in 7 runaways are likely to be approached by traffickers.
</a:t>
            </a:r>
            <a:endParaRPr lang="en-US" sz="1300" dirty="0"/>
          </a:p>
        </p:txBody>
      </p:sp>
      <p:sp>
        <p:nvSpPr>
          <p:cNvPr id="7" name="Shape 4"/>
          <p:cNvSpPr/>
          <p:nvPr/>
        </p:nvSpPr>
        <p:spPr>
          <a:xfrm>
            <a:off x="4546486" y="1473163"/>
            <a:ext cx="3962301" cy="2133547"/>
          </a:xfrm>
          <a:prstGeom prst="rect">
            <a:avLst/>
          </a:prstGeom>
          <a:noFill/>
          <a:ln/>
        </p:spPr>
        <p:txBody>
          <a:bodyPr/>
          <a:lstStyle/>
          <a:p>
            <a:endParaRPr lang="en-US"/>
          </a:p>
        </p:txBody>
      </p:sp>
      <p:sp>
        <p:nvSpPr>
          <p:cNvPr id="8" name="Text 5"/>
          <p:cNvSpPr/>
          <p:nvPr/>
        </p:nvSpPr>
        <p:spPr>
          <a:xfrm>
            <a:off x="4800480"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Runaway or Homeless Youth
</a:t>
            </a:r>
            <a:endParaRPr lang="en-US" sz="1300" dirty="0"/>
          </a:p>
        </p:txBody>
      </p:sp>
      <p:sp>
        <p:nvSpPr>
          <p:cNvPr id="9" name="Text 6"/>
          <p:cNvSpPr/>
          <p:nvPr/>
        </p:nvSpPr>
        <p:spPr>
          <a:xfrm>
            <a:off x="4800480"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Runaway or homeless youth face increased risks of exploitation, as they often lack stable housing and support, making them easy targets for traffickers.
</a:t>
            </a:r>
            <a:endParaRPr lang="en-US" sz="1300" dirty="0"/>
          </a:p>
        </p:txBody>
      </p:sp>
      <p:sp>
        <p:nvSpPr>
          <p:cNvPr id="10" name="Shape 7"/>
          <p:cNvSpPr/>
          <p:nvPr/>
        </p:nvSpPr>
        <p:spPr>
          <a:xfrm>
            <a:off x="380990" y="4114697"/>
            <a:ext cx="8140496" cy="1028803"/>
          </a:xfrm>
          <a:prstGeom prst="rect">
            <a:avLst/>
          </a:prstGeom>
          <a:noFill/>
          <a:ln/>
        </p:spPr>
        <p:txBody>
          <a:bodyPr/>
          <a:lstStyle/>
          <a:p>
            <a:endParaRPr lang="en-US"/>
          </a:p>
        </p:txBody>
      </p:sp>
      <p:sp>
        <p:nvSpPr>
          <p:cNvPr id="11" name="Text 8"/>
          <p:cNvSpPr/>
          <p:nvPr/>
        </p:nvSpPr>
        <p:spPr>
          <a:xfrm>
            <a:off x="634984" y="434329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History of Abuse or Neglect
</a:t>
            </a:r>
            <a:endParaRPr lang="en-US" sz="1300" dirty="0"/>
          </a:p>
        </p:txBody>
      </p:sp>
      <p:sp>
        <p:nvSpPr>
          <p:cNvPr id="12" name="Text 9"/>
          <p:cNvSpPr/>
          <p:nvPr/>
        </p:nvSpPr>
        <p:spPr>
          <a:xfrm>
            <a:off x="634984" y="4749681"/>
            <a:ext cx="7632509" cy="693403"/>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Individuals with a history of abuse or neglect are at higher risk, as trauma can lead to vulnerability and a lack of trust in adults.
</a:t>
            </a:r>
            <a:endParaRPr lang="en-US" sz="1300" dirty="0"/>
          </a:p>
        </p:txBody>
      </p:sp>
      <p:sp>
        <p:nvSpPr>
          <p:cNvPr id="13"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15" name="Picture 14">
            <a:extLst>
              <a:ext uri="{FF2B5EF4-FFF2-40B4-BE49-F238E27FC236}">
                <a16:creationId xmlns:a16="http://schemas.microsoft.com/office/drawing/2014/main" id="{7BBEA270-F5DC-1735-8FAC-74704C6FC752}"/>
              </a:ext>
            </a:extLst>
          </p:cNvPr>
          <p:cNvPicPr>
            <a:picLocks noChangeAspect="1"/>
          </p:cNvPicPr>
          <p:nvPr/>
        </p:nvPicPr>
        <p:blipFill>
          <a:blip r:embed="rId4"/>
          <a:stretch>
            <a:fillRect/>
          </a:stretch>
        </p:blipFill>
        <p:spPr>
          <a:xfrm>
            <a:off x="6495390" y="5168900"/>
            <a:ext cx="1660029" cy="151113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10159746"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Common Warning Signs
</a:t>
            </a:r>
            <a:endParaRPr lang="en-US" sz="2900" dirty="0"/>
          </a:p>
        </p:txBody>
      </p:sp>
      <p:sp>
        <p:nvSpPr>
          <p:cNvPr id="3" name="Shape 1"/>
          <p:cNvSpPr/>
          <p:nvPr/>
        </p:nvSpPr>
        <p:spPr>
          <a:xfrm>
            <a:off x="380990" y="1523962"/>
            <a:ext cx="3606710" cy="3619538"/>
          </a:xfrm>
          <a:prstGeom prst="rect">
            <a:avLst/>
          </a:prstGeom>
          <a:noFill/>
          <a:ln/>
        </p:spPr>
        <p:txBody>
          <a:bodyPr/>
          <a:lstStyle/>
          <a:p>
            <a:endParaRPr lang="en-US"/>
          </a:p>
        </p:txBody>
      </p:sp>
      <p:pic>
        <p:nvPicPr>
          <p:cNvPr id="4" name="Image 0" descr="preencoded.png"/>
          <p:cNvPicPr>
            <a:picLocks noChangeAspect="1"/>
          </p:cNvPicPr>
          <p:nvPr/>
        </p:nvPicPr>
        <p:blipFill>
          <a:blip r:embed="rId3"/>
          <a:srcRect/>
          <a:stretch/>
        </p:blipFill>
        <p:spPr>
          <a:xfrm>
            <a:off x="380990" y="1523962"/>
            <a:ext cx="3606710" cy="2336742"/>
          </a:xfrm>
          <a:prstGeom prst="rect">
            <a:avLst/>
          </a:prstGeom>
        </p:spPr>
      </p:pic>
      <p:sp>
        <p:nvSpPr>
          <p:cNvPr id="5" name="Text 2"/>
          <p:cNvSpPr/>
          <p:nvPr/>
        </p:nvSpPr>
        <p:spPr>
          <a:xfrm>
            <a:off x="380990"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Sudden Wealth Indicators
</a:t>
            </a:r>
            <a:endParaRPr lang="en-US" sz="1300" dirty="0"/>
          </a:p>
        </p:txBody>
      </p:sp>
      <p:sp>
        <p:nvSpPr>
          <p:cNvPr id="6" name="Text 3"/>
          <p:cNvSpPr/>
          <p:nvPr/>
        </p:nvSpPr>
        <p:spPr>
          <a:xfrm>
            <a:off x="380990"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Victims may possess expensive items unexpectedly, raising concerns about their source. This can indicate exploitation or manipulation by traffickers.
</a:t>
            </a:r>
            <a:endParaRPr lang="en-US" sz="1300" dirty="0"/>
          </a:p>
        </p:txBody>
      </p:sp>
      <p:sp>
        <p:nvSpPr>
          <p:cNvPr id="7" name="Shape 4"/>
          <p:cNvSpPr/>
          <p:nvPr/>
        </p:nvSpPr>
        <p:spPr>
          <a:xfrm>
            <a:off x="4292493" y="1523962"/>
            <a:ext cx="3606710" cy="3619538"/>
          </a:xfrm>
          <a:prstGeom prst="rect">
            <a:avLst/>
          </a:prstGeom>
          <a:noFill/>
          <a:ln/>
        </p:spPr>
        <p:txBody>
          <a:bodyPr/>
          <a:lstStyle/>
          <a:p>
            <a:endParaRPr lang="en-US"/>
          </a:p>
        </p:txBody>
      </p:sp>
      <p:pic>
        <p:nvPicPr>
          <p:cNvPr id="8" name="Image 1" descr="preencoded.png"/>
          <p:cNvPicPr>
            <a:picLocks noChangeAspect="1"/>
          </p:cNvPicPr>
          <p:nvPr/>
        </p:nvPicPr>
        <p:blipFill>
          <a:blip r:embed="rId4"/>
          <a:srcRect/>
          <a:stretch/>
        </p:blipFill>
        <p:spPr>
          <a:xfrm>
            <a:off x="4292493" y="1523962"/>
            <a:ext cx="3606710" cy="2336742"/>
          </a:xfrm>
          <a:prstGeom prst="rect">
            <a:avLst/>
          </a:prstGeom>
        </p:spPr>
      </p:pic>
      <p:sp>
        <p:nvSpPr>
          <p:cNvPr id="9" name="Text 5"/>
          <p:cNvSpPr/>
          <p:nvPr/>
        </p:nvSpPr>
        <p:spPr>
          <a:xfrm>
            <a:off x="4292493"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Social Isolation
</a:t>
            </a:r>
            <a:endParaRPr lang="en-US" sz="1300" dirty="0"/>
          </a:p>
        </p:txBody>
      </p:sp>
      <p:sp>
        <p:nvSpPr>
          <p:cNvPr id="10" name="Text 6"/>
          <p:cNvSpPr/>
          <p:nvPr/>
        </p:nvSpPr>
        <p:spPr>
          <a:xfrm>
            <a:off x="4292493"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A victim may become increasingly isolated from family and friends, which can be a tactic used by traffickers to exert control and limit support.
</a:t>
            </a:r>
            <a:endParaRPr lang="en-US" sz="1300" dirty="0"/>
          </a:p>
        </p:txBody>
      </p:sp>
      <p:sp>
        <p:nvSpPr>
          <p:cNvPr id="11" name="Shape 7"/>
          <p:cNvSpPr/>
          <p:nvPr/>
        </p:nvSpPr>
        <p:spPr>
          <a:xfrm>
            <a:off x="8203995" y="1523962"/>
            <a:ext cx="940005" cy="3619538"/>
          </a:xfrm>
          <a:prstGeom prst="rect">
            <a:avLst/>
          </a:prstGeom>
          <a:noFill/>
          <a:ln/>
        </p:spPr>
        <p:txBody>
          <a:bodyPr/>
          <a:lstStyle/>
          <a:p>
            <a:endParaRPr lang="en-US"/>
          </a:p>
        </p:txBody>
      </p:sp>
      <p:pic>
        <p:nvPicPr>
          <p:cNvPr id="12" name="Image 2" descr="preencoded.png"/>
          <p:cNvPicPr>
            <a:picLocks noChangeAspect="1"/>
          </p:cNvPicPr>
          <p:nvPr/>
        </p:nvPicPr>
        <p:blipFill>
          <a:blip r:embed="rId5"/>
          <a:srcRect/>
          <a:stretch/>
        </p:blipFill>
        <p:spPr>
          <a:xfrm>
            <a:off x="8203995" y="1523962"/>
            <a:ext cx="3606710" cy="2336742"/>
          </a:xfrm>
          <a:prstGeom prst="rect">
            <a:avLst/>
          </a:prstGeom>
        </p:spPr>
      </p:pic>
      <p:sp>
        <p:nvSpPr>
          <p:cNvPr id="13" name="Text 8"/>
          <p:cNvSpPr/>
          <p:nvPr/>
        </p:nvSpPr>
        <p:spPr>
          <a:xfrm>
            <a:off x="8203995"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Signs of Fear or Anxiety
</a:t>
            </a:r>
            <a:endParaRPr lang="en-US" sz="1300" dirty="0"/>
          </a:p>
        </p:txBody>
      </p:sp>
      <p:sp>
        <p:nvSpPr>
          <p:cNvPr id="14" name="Text 9"/>
          <p:cNvSpPr/>
          <p:nvPr/>
        </p:nvSpPr>
        <p:spPr>
          <a:xfrm>
            <a:off x="8203995"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Victims often display fear, anxiety, or depression. These emotional states can indicate trauma and the presence of a controlling individual in their life.
</a:t>
            </a:r>
            <a:endParaRPr lang="en-US" sz="1300" dirty="0"/>
          </a:p>
        </p:txBody>
      </p:sp>
      <p:sp>
        <p:nvSpPr>
          <p:cNvPr id="15"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Online Safety Matters
</a:t>
            </a:r>
            <a:endParaRPr lang="en-US" sz="2900" dirty="0"/>
          </a:p>
        </p:txBody>
      </p:sp>
      <p:pic>
        <p:nvPicPr>
          <p:cNvPr id="3" name="Image 0" descr="preencoded.png"/>
          <p:cNvPicPr>
            <a:picLocks noChangeAspect="1"/>
          </p:cNvPicPr>
          <p:nvPr/>
        </p:nvPicPr>
        <p:blipFill>
          <a:blip r:embed="rId3"/>
          <a:srcRect/>
          <a:stretch/>
        </p:blipFill>
        <p:spPr>
          <a:xfrm>
            <a:off x="8775481" y="0"/>
            <a:ext cx="3370495" cy="6812280"/>
          </a:xfrm>
          <a:prstGeom prst="rect">
            <a:avLst/>
          </a:prstGeom>
        </p:spPr>
      </p:pic>
      <p:sp>
        <p:nvSpPr>
          <p:cNvPr id="4" name="Shape 1"/>
          <p:cNvSpPr/>
          <p:nvPr/>
        </p:nvSpPr>
        <p:spPr>
          <a:xfrm>
            <a:off x="380990" y="1473163"/>
            <a:ext cx="3962301" cy="2438339"/>
          </a:xfrm>
          <a:prstGeom prst="rect">
            <a:avLst/>
          </a:prstGeom>
          <a:noFill/>
          <a:ln/>
        </p:spPr>
        <p:txBody>
          <a:bodyPr/>
          <a:lstStyle/>
          <a:p>
            <a:endParaRPr lang="en-US"/>
          </a:p>
        </p:txBody>
      </p:sp>
      <p:sp>
        <p:nvSpPr>
          <p:cNvPr id="5" name="Text 2"/>
          <p:cNvSpPr/>
          <p:nvPr/>
        </p:nvSpPr>
        <p:spPr>
          <a:xfrm>
            <a:off x="634984"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Traffickers Use Social Media
</a:t>
            </a:r>
            <a:endParaRPr lang="en-US" sz="1300" dirty="0"/>
          </a:p>
        </p:txBody>
      </p:sp>
      <p:sp>
        <p:nvSpPr>
          <p:cNvPr id="6" name="Text 3"/>
          <p:cNvSpPr/>
          <p:nvPr/>
        </p:nvSpPr>
        <p:spPr>
          <a:xfrm>
            <a:off x="634984" y="2108147"/>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Traffickers often exploit social media platforms to build trust with youth, making it crucial for parents to monitor online interactions and educate children about potential dangers.
</a:t>
            </a:r>
            <a:endParaRPr lang="en-US" sz="1300" dirty="0"/>
          </a:p>
        </p:txBody>
      </p:sp>
      <p:sp>
        <p:nvSpPr>
          <p:cNvPr id="7" name="Shape 4"/>
          <p:cNvSpPr/>
          <p:nvPr/>
        </p:nvSpPr>
        <p:spPr>
          <a:xfrm>
            <a:off x="4546486" y="1473163"/>
            <a:ext cx="3962301" cy="2438339"/>
          </a:xfrm>
          <a:prstGeom prst="rect">
            <a:avLst/>
          </a:prstGeom>
          <a:noFill/>
          <a:ln/>
        </p:spPr>
        <p:txBody>
          <a:bodyPr/>
          <a:lstStyle/>
          <a:p>
            <a:endParaRPr lang="en-US"/>
          </a:p>
        </p:txBody>
      </p:sp>
      <p:sp>
        <p:nvSpPr>
          <p:cNvPr id="8" name="Text 5"/>
          <p:cNvSpPr/>
          <p:nvPr/>
        </p:nvSpPr>
        <p:spPr>
          <a:xfrm>
            <a:off x="4800480"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Keep Personal Information Private
</a:t>
            </a:r>
            <a:endParaRPr lang="en-US" sz="1300" dirty="0"/>
          </a:p>
        </p:txBody>
      </p:sp>
      <p:sp>
        <p:nvSpPr>
          <p:cNvPr id="9" name="Text 6"/>
          <p:cNvSpPr/>
          <p:nvPr/>
        </p:nvSpPr>
        <p:spPr>
          <a:xfrm>
            <a:off x="4800480" y="2108147"/>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Teach children the importance of keeping personal information private online, including their location, school, and contact details, to reduce vulnerability to exploitation.
</a:t>
            </a:r>
            <a:endParaRPr lang="en-US" sz="1300" dirty="0"/>
          </a:p>
        </p:txBody>
      </p:sp>
      <p:sp>
        <p:nvSpPr>
          <p:cNvPr id="10" name="Shape 7"/>
          <p:cNvSpPr/>
          <p:nvPr/>
        </p:nvSpPr>
        <p:spPr>
          <a:xfrm>
            <a:off x="380990" y="4419490"/>
            <a:ext cx="8140496" cy="724010"/>
          </a:xfrm>
          <a:prstGeom prst="rect">
            <a:avLst/>
          </a:prstGeom>
          <a:noFill/>
          <a:ln/>
        </p:spPr>
        <p:txBody>
          <a:bodyPr/>
          <a:lstStyle/>
          <a:p>
            <a:endParaRPr lang="en-US"/>
          </a:p>
        </p:txBody>
      </p:sp>
      <p:sp>
        <p:nvSpPr>
          <p:cNvPr id="11" name="Text 8"/>
          <p:cNvSpPr/>
          <p:nvPr/>
        </p:nvSpPr>
        <p:spPr>
          <a:xfrm>
            <a:off x="634984" y="4648084"/>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Report Uncomfortable Conversations
</a:t>
            </a:r>
            <a:endParaRPr lang="en-US" sz="1300" dirty="0"/>
          </a:p>
        </p:txBody>
      </p:sp>
      <p:sp>
        <p:nvSpPr>
          <p:cNvPr id="12" name="Text 9"/>
          <p:cNvSpPr/>
          <p:nvPr/>
        </p:nvSpPr>
        <p:spPr>
          <a:xfrm>
            <a:off x="634984" y="5054474"/>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Encourage children to report any uncomfortable conversations or interactions to trusted adults, fostering an environment where they feel safe discussing their online experiences.
</a:t>
            </a:r>
            <a:endParaRPr lang="en-US" sz="1300" dirty="0"/>
          </a:p>
        </p:txBody>
      </p:sp>
      <p:sp>
        <p:nvSpPr>
          <p:cNvPr id="13"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15" name="Picture 14">
            <a:extLst>
              <a:ext uri="{FF2B5EF4-FFF2-40B4-BE49-F238E27FC236}">
                <a16:creationId xmlns:a16="http://schemas.microsoft.com/office/drawing/2014/main" id="{8DB55859-297D-0FA4-2B45-53307247925A}"/>
              </a:ext>
            </a:extLst>
          </p:cNvPr>
          <p:cNvPicPr>
            <a:picLocks noChangeAspect="1"/>
          </p:cNvPicPr>
          <p:nvPr/>
        </p:nvPicPr>
        <p:blipFill>
          <a:blip r:embed="rId4"/>
          <a:stretch>
            <a:fillRect/>
          </a:stretch>
        </p:blipFill>
        <p:spPr>
          <a:xfrm>
            <a:off x="6236407" y="3096815"/>
            <a:ext cx="1817824" cy="16547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10159746"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How Families Can Help
</a:t>
            </a:r>
            <a:endParaRPr lang="en-US" sz="2900" dirty="0"/>
          </a:p>
        </p:txBody>
      </p:sp>
      <p:sp>
        <p:nvSpPr>
          <p:cNvPr id="3" name="Shape 1"/>
          <p:cNvSpPr/>
          <p:nvPr/>
        </p:nvSpPr>
        <p:spPr>
          <a:xfrm>
            <a:off x="380990" y="1523962"/>
            <a:ext cx="3606710" cy="3619538"/>
          </a:xfrm>
          <a:prstGeom prst="rect">
            <a:avLst/>
          </a:prstGeom>
          <a:noFill/>
          <a:ln/>
        </p:spPr>
        <p:txBody>
          <a:bodyPr/>
          <a:lstStyle/>
          <a:p>
            <a:endParaRPr lang="en-US"/>
          </a:p>
        </p:txBody>
      </p:sp>
      <p:pic>
        <p:nvPicPr>
          <p:cNvPr id="4" name="Image 0" descr="preencoded.png"/>
          <p:cNvPicPr>
            <a:picLocks noChangeAspect="1"/>
          </p:cNvPicPr>
          <p:nvPr/>
        </p:nvPicPr>
        <p:blipFill>
          <a:blip r:embed="rId3"/>
          <a:srcRect/>
          <a:stretch/>
        </p:blipFill>
        <p:spPr>
          <a:xfrm>
            <a:off x="380990" y="1523962"/>
            <a:ext cx="3606710" cy="2336742"/>
          </a:xfrm>
          <a:prstGeom prst="rect">
            <a:avLst/>
          </a:prstGeom>
        </p:spPr>
      </p:pic>
      <p:sp>
        <p:nvSpPr>
          <p:cNvPr id="5" name="Text 2"/>
          <p:cNvSpPr/>
          <p:nvPr/>
        </p:nvSpPr>
        <p:spPr>
          <a:xfrm>
            <a:off x="380990"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Build Trusting Relationships
</a:t>
            </a:r>
            <a:endParaRPr lang="en-US" sz="1300" dirty="0"/>
          </a:p>
        </p:txBody>
      </p:sp>
      <p:sp>
        <p:nvSpPr>
          <p:cNvPr id="6" name="Text 3"/>
          <p:cNvSpPr/>
          <p:nvPr/>
        </p:nvSpPr>
        <p:spPr>
          <a:xfrm>
            <a:off x="380990"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Establish strong connections with your children by knowing their friends and fostering open communication. Trust is essential for children to share concerns about safety.
</a:t>
            </a:r>
            <a:endParaRPr lang="en-US" sz="1300" dirty="0"/>
          </a:p>
        </p:txBody>
      </p:sp>
      <p:sp>
        <p:nvSpPr>
          <p:cNvPr id="7" name="Shape 4"/>
          <p:cNvSpPr/>
          <p:nvPr/>
        </p:nvSpPr>
        <p:spPr>
          <a:xfrm>
            <a:off x="4292493" y="1523962"/>
            <a:ext cx="3606710" cy="3619538"/>
          </a:xfrm>
          <a:prstGeom prst="rect">
            <a:avLst/>
          </a:prstGeom>
          <a:noFill/>
          <a:ln/>
        </p:spPr>
        <p:txBody>
          <a:bodyPr/>
          <a:lstStyle/>
          <a:p>
            <a:endParaRPr lang="en-US"/>
          </a:p>
        </p:txBody>
      </p:sp>
      <p:pic>
        <p:nvPicPr>
          <p:cNvPr id="8" name="Image 1" descr="preencoded.png"/>
          <p:cNvPicPr>
            <a:picLocks noChangeAspect="1"/>
          </p:cNvPicPr>
          <p:nvPr/>
        </p:nvPicPr>
        <p:blipFill>
          <a:blip r:embed="rId4"/>
          <a:srcRect/>
          <a:stretch/>
        </p:blipFill>
        <p:spPr>
          <a:xfrm>
            <a:off x="4292493" y="1523962"/>
            <a:ext cx="3606710" cy="2336742"/>
          </a:xfrm>
          <a:prstGeom prst="rect">
            <a:avLst/>
          </a:prstGeom>
        </p:spPr>
      </p:pic>
      <p:sp>
        <p:nvSpPr>
          <p:cNvPr id="9" name="Text 5"/>
          <p:cNvSpPr/>
          <p:nvPr/>
        </p:nvSpPr>
        <p:spPr>
          <a:xfrm>
            <a:off x="4292493"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Encourage Open Conversations
</a:t>
            </a:r>
            <a:endParaRPr lang="en-US" sz="1300" dirty="0"/>
          </a:p>
        </p:txBody>
      </p:sp>
      <p:sp>
        <p:nvSpPr>
          <p:cNvPr id="10" name="Text 6"/>
          <p:cNvSpPr/>
          <p:nvPr/>
        </p:nvSpPr>
        <p:spPr>
          <a:xfrm>
            <a:off x="4292493"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Discuss safety and boundaries regularly. Teach children to express their feelings and concerns, ensuring they feel comfortable approaching you about any issues.
</a:t>
            </a:r>
            <a:endParaRPr lang="en-US" sz="1300" dirty="0"/>
          </a:p>
        </p:txBody>
      </p:sp>
      <p:sp>
        <p:nvSpPr>
          <p:cNvPr id="11" name="Shape 7"/>
          <p:cNvSpPr/>
          <p:nvPr/>
        </p:nvSpPr>
        <p:spPr>
          <a:xfrm>
            <a:off x="8203995" y="1523962"/>
            <a:ext cx="940005" cy="3619538"/>
          </a:xfrm>
          <a:prstGeom prst="rect">
            <a:avLst/>
          </a:prstGeom>
          <a:noFill/>
          <a:ln/>
        </p:spPr>
        <p:txBody>
          <a:bodyPr/>
          <a:lstStyle/>
          <a:p>
            <a:endParaRPr lang="en-US"/>
          </a:p>
        </p:txBody>
      </p:sp>
      <p:pic>
        <p:nvPicPr>
          <p:cNvPr id="12" name="Image 2" descr="preencoded.png"/>
          <p:cNvPicPr>
            <a:picLocks noChangeAspect="1"/>
          </p:cNvPicPr>
          <p:nvPr/>
        </p:nvPicPr>
        <p:blipFill>
          <a:blip r:embed="rId5"/>
          <a:srcRect/>
          <a:stretch/>
        </p:blipFill>
        <p:spPr>
          <a:xfrm>
            <a:off x="8203995" y="1523962"/>
            <a:ext cx="3606710" cy="2336742"/>
          </a:xfrm>
          <a:prstGeom prst="rect">
            <a:avLst/>
          </a:prstGeom>
        </p:spPr>
      </p:pic>
      <p:sp>
        <p:nvSpPr>
          <p:cNvPr id="13" name="Text 8"/>
          <p:cNvSpPr/>
          <p:nvPr/>
        </p:nvSpPr>
        <p:spPr>
          <a:xfrm>
            <a:off x="8203995"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Stay Involved in Activities
</a:t>
            </a:r>
            <a:endParaRPr lang="en-US" sz="1300" dirty="0"/>
          </a:p>
        </p:txBody>
      </p:sp>
      <p:sp>
        <p:nvSpPr>
          <p:cNvPr id="14" name="Text 9"/>
          <p:cNvSpPr/>
          <p:nvPr/>
        </p:nvSpPr>
        <p:spPr>
          <a:xfrm>
            <a:off x="8203995"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Engage in school and community events to better understand your child's environment. Active participation helps build a support network and strengthens family bonds.
</a:t>
            </a:r>
            <a:endParaRPr lang="en-US" sz="1300" dirty="0"/>
          </a:p>
        </p:txBody>
      </p:sp>
      <p:sp>
        <p:nvSpPr>
          <p:cNvPr id="15"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Myths and Facts About Trafficking
</a:t>
            </a:r>
            <a:endParaRPr lang="en-US" sz="2900" dirty="0"/>
          </a:p>
        </p:txBody>
      </p:sp>
      <p:pic>
        <p:nvPicPr>
          <p:cNvPr id="3" name="Image 0" descr="preencoded.png"/>
          <p:cNvPicPr>
            <a:picLocks noChangeAspect="1"/>
          </p:cNvPicPr>
          <p:nvPr/>
        </p:nvPicPr>
        <p:blipFill>
          <a:blip r:embed="rId3"/>
          <a:srcRect/>
          <a:stretch/>
        </p:blipFill>
        <p:spPr>
          <a:xfrm>
            <a:off x="8775481" y="0"/>
            <a:ext cx="3370495" cy="6812280"/>
          </a:xfrm>
          <a:prstGeom prst="rect">
            <a:avLst/>
          </a:prstGeom>
        </p:spPr>
      </p:pic>
      <p:sp>
        <p:nvSpPr>
          <p:cNvPr id="4" name="Shape 1"/>
          <p:cNvSpPr/>
          <p:nvPr/>
        </p:nvSpPr>
        <p:spPr>
          <a:xfrm>
            <a:off x="380990" y="1473163"/>
            <a:ext cx="3962301" cy="2133547"/>
          </a:xfrm>
          <a:prstGeom prst="rect">
            <a:avLst/>
          </a:prstGeom>
          <a:noFill/>
          <a:ln/>
        </p:spPr>
        <p:txBody>
          <a:bodyPr/>
          <a:lstStyle/>
          <a:p>
            <a:endParaRPr lang="en-US"/>
          </a:p>
        </p:txBody>
      </p:sp>
      <p:sp>
        <p:nvSpPr>
          <p:cNvPr id="5" name="Text 2"/>
          <p:cNvSpPr/>
          <p:nvPr/>
        </p:nvSpPr>
        <p:spPr>
          <a:xfrm>
            <a:off x="634984"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Myth: Trafficking Abroad Only
</a:t>
            </a:r>
            <a:endParaRPr lang="en-US" sz="1300" dirty="0"/>
          </a:p>
        </p:txBody>
      </p:sp>
      <p:sp>
        <p:nvSpPr>
          <p:cNvPr id="6" name="Text 3"/>
          <p:cNvSpPr/>
          <p:nvPr/>
        </p:nvSpPr>
        <p:spPr>
          <a:xfrm>
            <a:off x="634984"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Many believe human trafficking is limited to foreign countries. In reality, it occurs across the U.S., affecting urban, suburban, and rural communities alike.
</a:t>
            </a:r>
            <a:endParaRPr lang="en-US" sz="1300" dirty="0"/>
          </a:p>
        </p:txBody>
      </p:sp>
      <p:sp>
        <p:nvSpPr>
          <p:cNvPr id="7" name="Shape 4"/>
          <p:cNvSpPr/>
          <p:nvPr/>
        </p:nvSpPr>
        <p:spPr>
          <a:xfrm>
            <a:off x="4546486" y="1473163"/>
            <a:ext cx="3962301" cy="2133547"/>
          </a:xfrm>
          <a:prstGeom prst="rect">
            <a:avLst/>
          </a:prstGeom>
          <a:noFill/>
          <a:ln/>
        </p:spPr>
        <p:txBody>
          <a:bodyPr/>
          <a:lstStyle/>
          <a:p>
            <a:endParaRPr lang="en-US"/>
          </a:p>
        </p:txBody>
      </p:sp>
      <p:sp>
        <p:nvSpPr>
          <p:cNvPr id="8" name="Text 5"/>
          <p:cNvSpPr/>
          <p:nvPr/>
        </p:nvSpPr>
        <p:spPr>
          <a:xfrm>
            <a:off x="4800480"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Myth: Victims Escape Easily
</a:t>
            </a:r>
            <a:endParaRPr lang="en-US" sz="1300" dirty="0"/>
          </a:p>
        </p:txBody>
      </p:sp>
      <p:sp>
        <p:nvSpPr>
          <p:cNvPr id="9" name="Text 6"/>
          <p:cNvSpPr/>
          <p:nvPr/>
        </p:nvSpPr>
        <p:spPr>
          <a:xfrm>
            <a:off x="4800480"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Contrary to popular belief, many victims do not escape due to fear, manipulation, or trauma. Their situations often involve complex psychological factors.
</a:t>
            </a:r>
            <a:endParaRPr lang="en-US" sz="1300" dirty="0"/>
          </a:p>
        </p:txBody>
      </p:sp>
      <p:sp>
        <p:nvSpPr>
          <p:cNvPr id="10" name="Shape 7"/>
          <p:cNvSpPr/>
          <p:nvPr/>
        </p:nvSpPr>
        <p:spPr>
          <a:xfrm>
            <a:off x="380990" y="4114697"/>
            <a:ext cx="8140496" cy="1028803"/>
          </a:xfrm>
          <a:prstGeom prst="rect">
            <a:avLst/>
          </a:prstGeom>
          <a:noFill/>
          <a:ln/>
        </p:spPr>
        <p:txBody>
          <a:bodyPr/>
          <a:lstStyle/>
          <a:p>
            <a:endParaRPr lang="en-US"/>
          </a:p>
        </p:txBody>
      </p:sp>
      <p:sp>
        <p:nvSpPr>
          <p:cNvPr id="11" name="Text 8"/>
          <p:cNvSpPr/>
          <p:nvPr/>
        </p:nvSpPr>
        <p:spPr>
          <a:xfrm>
            <a:off x="634984" y="434329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Myth: Only Girls Are Victims
</a:t>
            </a:r>
            <a:endParaRPr lang="en-US" sz="1300" dirty="0"/>
          </a:p>
        </p:txBody>
      </p:sp>
      <p:sp>
        <p:nvSpPr>
          <p:cNvPr id="12" name="Text 9"/>
          <p:cNvSpPr/>
          <p:nvPr/>
        </p:nvSpPr>
        <p:spPr>
          <a:xfrm>
            <a:off x="634984" y="4749681"/>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475569"/>
                </a:solidFill>
                <a:latin typeface="Calibri" pitchFamily="34" charset="0"/>
                <a:ea typeface="Calibri" pitchFamily="34" charset="-122"/>
                <a:cs typeface="Calibri" pitchFamily="34" charset="-120"/>
              </a:rPr>
              <a:t>Human trafficking impacts individuals of all genders and ages. Both boys and girls can be victims, highlighting the need for comprehensive awareness and prevention.
</a:t>
            </a:r>
            <a:endParaRPr lang="en-US" sz="1300" dirty="0"/>
          </a:p>
        </p:txBody>
      </p:sp>
      <p:sp>
        <p:nvSpPr>
          <p:cNvPr id="13"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015975" y="507987"/>
            <a:ext cx="10159746"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7C3AED"/>
                </a:solidFill>
                <a:latin typeface="Calibri" pitchFamily="34" charset="0"/>
                <a:ea typeface="Calibri" pitchFamily="34" charset="-122"/>
                <a:cs typeface="Calibri" pitchFamily="34" charset="-120"/>
              </a:rPr>
              <a:t>Building Safe Communities
</a:t>
            </a:r>
            <a:endParaRPr lang="en-US" sz="2900" dirty="0"/>
          </a:p>
        </p:txBody>
      </p:sp>
      <p:sp>
        <p:nvSpPr>
          <p:cNvPr id="3" name="Text 1"/>
          <p:cNvSpPr/>
          <p:nvPr/>
        </p:nvSpPr>
        <p:spPr>
          <a:xfrm>
            <a:off x="1015975" y="1696678"/>
            <a:ext cx="3115655" cy="698483"/>
          </a:xfrm>
          <a:prstGeom prst="rect">
            <a:avLst/>
          </a:prstGeom>
          <a:noFill/>
          <a:ln/>
        </p:spPr>
        <p:txBody>
          <a:bodyPr wrap="square" lIns="0" tIns="0" rIns="0" bIns="0" rtlCol="0" anchor="t"/>
          <a:lstStyle/>
          <a:p>
            <a:pPr marL="0" indent="0" algn="l">
              <a:lnSpc>
                <a:spcPct val="120000"/>
              </a:lnSpc>
              <a:buNone/>
            </a:pPr>
            <a:r>
              <a:rPr lang="en-US" sz="1400" b="1" dirty="0">
                <a:solidFill>
                  <a:srgbClr val="0F172A"/>
                </a:solidFill>
                <a:latin typeface="Calibri" pitchFamily="34" charset="0"/>
                <a:ea typeface="Calibri" pitchFamily="34" charset="-122"/>
                <a:cs typeface="Calibri" pitchFamily="34" charset="-120"/>
              </a:rPr>
              <a:t>Support Families
</a:t>
            </a:r>
            <a:endParaRPr lang="en-US" sz="1400" dirty="0"/>
          </a:p>
        </p:txBody>
      </p:sp>
      <p:sp>
        <p:nvSpPr>
          <p:cNvPr id="4" name="Text 2"/>
          <p:cNvSpPr/>
          <p:nvPr/>
        </p:nvSpPr>
        <p:spPr>
          <a:xfrm>
            <a:off x="1015975" y="2649154"/>
            <a:ext cx="3115655" cy="1269968"/>
          </a:xfrm>
          <a:prstGeom prst="rect">
            <a:avLst/>
          </a:prstGeom>
          <a:noFill/>
          <a:ln/>
        </p:spPr>
        <p:txBody>
          <a:bodyPr wrap="square" lIns="0" tIns="0" rIns="0" bIns="0" rtlCol="0" anchor="t"/>
          <a:lstStyle/>
          <a:p>
            <a:pPr marL="0" indent="0" algn="l">
              <a:lnSpc>
                <a:spcPct val="160000"/>
              </a:lnSpc>
              <a:buNone/>
            </a:pPr>
            <a:r>
              <a:rPr lang="en-US" sz="1300" dirty="0">
                <a:solidFill>
                  <a:srgbClr val="475569"/>
                </a:solidFill>
                <a:latin typeface="Calibri" pitchFamily="34" charset="0"/>
                <a:ea typeface="Calibri" pitchFamily="34" charset="-122"/>
                <a:cs typeface="Calibri" pitchFamily="34" charset="-120"/>
              </a:rPr>
              <a:t>Communities can reduce vulnerability by providing resources and support systems for families, ensuring they have access to essential services and a stable environment.
</a:t>
            </a:r>
            <a:endParaRPr lang="en-US" sz="1300" dirty="0"/>
          </a:p>
        </p:txBody>
      </p:sp>
      <p:sp>
        <p:nvSpPr>
          <p:cNvPr id="5" name="Shape 3"/>
          <p:cNvSpPr/>
          <p:nvPr/>
        </p:nvSpPr>
        <p:spPr>
          <a:xfrm>
            <a:off x="1015975" y="4554106"/>
            <a:ext cx="1015975" cy="76198"/>
          </a:xfrm>
          <a:prstGeom prst="rect">
            <a:avLst/>
          </a:prstGeom>
          <a:solidFill>
            <a:srgbClr val="E88C6F"/>
          </a:solidFill>
          <a:ln/>
        </p:spPr>
        <p:txBody>
          <a:bodyPr/>
          <a:lstStyle/>
          <a:p>
            <a:endParaRPr lang="en-US"/>
          </a:p>
        </p:txBody>
      </p:sp>
      <p:sp>
        <p:nvSpPr>
          <p:cNvPr id="6" name="Text 4"/>
          <p:cNvSpPr/>
          <p:nvPr/>
        </p:nvSpPr>
        <p:spPr>
          <a:xfrm>
            <a:off x="4538020" y="1696678"/>
            <a:ext cx="3115655" cy="698483"/>
          </a:xfrm>
          <a:prstGeom prst="rect">
            <a:avLst/>
          </a:prstGeom>
          <a:noFill/>
          <a:ln/>
        </p:spPr>
        <p:txBody>
          <a:bodyPr wrap="square" lIns="0" tIns="0" rIns="0" bIns="0" rtlCol="0" anchor="t"/>
          <a:lstStyle/>
          <a:p>
            <a:pPr marL="0" indent="0" algn="l">
              <a:lnSpc>
                <a:spcPct val="120000"/>
              </a:lnSpc>
              <a:buNone/>
            </a:pPr>
            <a:r>
              <a:rPr lang="en-US" sz="1400" b="1" dirty="0">
                <a:solidFill>
                  <a:srgbClr val="0F172A"/>
                </a:solidFill>
                <a:latin typeface="Calibri" pitchFamily="34" charset="0"/>
                <a:ea typeface="Calibri" pitchFamily="34" charset="-122"/>
                <a:cs typeface="Calibri" pitchFamily="34" charset="-120"/>
              </a:rPr>
              <a:t>Expand Mentoring Opportunities
</a:t>
            </a:r>
            <a:endParaRPr lang="en-US" sz="1400" dirty="0"/>
          </a:p>
        </p:txBody>
      </p:sp>
      <p:sp>
        <p:nvSpPr>
          <p:cNvPr id="7" name="Text 5"/>
          <p:cNvSpPr/>
          <p:nvPr/>
        </p:nvSpPr>
        <p:spPr>
          <a:xfrm>
            <a:off x="4538020" y="2649154"/>
            <a:ext cx="3115655" cy="1269968"/>
          </a:xfrm>
          <a:prstGeom prst="rect">
            <a:avLst/>
          </a:prstGeom>
          <a:noFill/>
          <a:ln/>
        </p:spPr>
        <p:txBody>
          <a:bodyPr wrap="square" lIns="0" tIns="0" rIns="0" bIns="0" rtlCol="0" anchor="t"/>
          <a:lstStyle/>
          <a:p>
            <a:pPr marL="0" indent="0" algn="l">
              <a:lnSpc>
                <a:spcPct val="160000"/>
              </a:lnSpc>
              <a:buNone/>
            </a:pPr>
            <a:r>
              <a:rPr lang="en-US" sz="1300" dirty="0">
                <a:solidFill>
                  <a:srgbClr val="475569"/>
                </a:solidFill>
                <a:latin typeface="Calibri" pitchFamily="34" charset="0"/>
                <a:ea typeface="Calibri" pitchFamily="34" charset="-122"/>
                <a:cs typeface="Calibri" pitchFamily="34" charset="-120"/>
              </a:rPr>
              <a:t>Creating mentorship programs can foster positive relationships, helping at-risk youth develop skills and resilience, ultimately reducing their chances of becoming victims.
</a:t>
            </a:r>
            <a:endParaRPr lang="en-US" sz="1300" dirty="0"/>
          </a:p>
        </p:txBody>
      </p:sp>
      <p:sp>
        <p:nvSpPr>
          <p:cNvPr id="8" name="Shape 6"/>
          <p:cNvSpPr/>
          <p:nvPr/>
        </p:nvSpPr>
        <p:spPr>
          <a:xfrm>
            <a:off x="4538020" y="4554106"/>
            <a:ext cx="1015975" cy="76198"/>
          </a:xfrm>
          <a:prstGeom prst="rect">
            <a:avLst/>
          </a:prstGeom>
          <a:solidFill>
            <a:srgbClr val="8B5CF6"/>
          </a:solidFill>
          <a:ln/>
        </p:spPr>
        <p:txBody>
          <a:bodyPr/>
          <a:lstStyle/>
          <a:p>
            <a:endParaRPr lang="en-US"/>
          </a:p>
        </p:txBody>
      </p:sp>
      <p:sp>
        <p:nvSpPr>
          <p:cNvPr id="9" name="Text 7"/>
          <p:cNvSpPr/>
          <p:nvPr/>
        </p:nvSpPr>
        <p:spPr>
          <a:xfrm>
            <a:off x="8060065" y="1696678"/>
            <a:ext cx="3115655" cy="698483"/>
          </a:xfrm>
          <a:prstGeom prst="rect">
            <a:avLst/>
          </a:prstGeom>
          <a:noFill/>
          <a:ln/>
        </p:spPr>
        <p:txBody>
          <a:bodyPr wrap="square" lIns="0" tIns="0" rIns="0" bIns="0" rtlCol="0" anchor="t"/>
          <a:lstStyle/>
          <a:p>
            <a:pPr marL="0" indent="0" algn="l">
              <a:lnSpc>
                <a:spcPct val="120000"/>
              </a:lnSpc>
              <a:buNone/>
            </a:pPr>
            <a:r>
              <a:rPr lang="en-US" sz="1400" b="1" dirty="0">
                <a:solidFill>
                  <a:srgbClr val="0F172A"/>
                </a:solidFill>
                <a:latin typeface="Calibri" pitchFamily="34" charset="0"/>
                <a:ea typeface="Calibri" pitchFamily="34" charset="-122"/>
                <a:cs typeface="Calibri" pitchFamily="34" charset="-120"/>
              </a:rPr>
              <a:t>Increase Youth Engagement
</a:t>
            </a:r>
            <a:endParaRPr lang="en-US" sz="1400" dirty="0"/>
          </a:p>
        </p:txBody>
      </p:sp>
      <p:sp>
        <p:nvSpPr>
          <p:cNvPr id="10" name="Text 8"/>
          <p:cNvSpPr/>
          <p:nvPr/>
        </p:nvSpPr>
        <p:spPr>
          <a:xfrm>
            <a:off x="8060065" y="2649154"/>
            <a:ext cx="3115655" cy="1269968"/>
          </a:xfrm>
          <a:prstGeom prst="rect">
            <a:avLst/>
          </a:prstGeom>
          <a:noFill/>
          <a:ln/>
        </p:spPr>
        <p:txBody>
          <a:bodyPr wrap="square" lIns="0" tIns="0" rIns="0" bIns="0" rtlCol="0" anchor="t"/>
          <a:lstStyle/>
          <a:p>
            <a:pPr marL="0" indent="0" algn="l">
              <a:lnSpc>
                <a:spcPct val="160000"/>
              </a:lnSpc>
              <a:buNone/>
            </a:pPr>
            <a:r>
              <a:rPr lang="en-US" sz="1300" dirty="0">
                <a:solidFill>
                  <a:srgbClr val="475569"/>
                </a:solidFill>
                <a:latin typeface="Calibri" pitchFamily="34" charset="0"/>
                <a:ea typeface="Calibri" pitchFamily="34" charset="-122"/>
                <a:cs typeface="Calibri" pitchFamily="34" charset="-120"/>
              </a:rPr>
              <a:t>Engaging youth in community activities promotes a sense of belonging and purpose, which can deter them from risky behaviors and potential exploitation.
</a:t>
            </a:r>
            <a:endParaRPr lang="en-US" sz="1300" dirty="0"/>
          </a:p>
        </p:txBody>
      </p:sp>
      <p:sp>
        <p:nvSpPr>
          <p:cNvPr id="11" name="Shape 9"/>
          <p:cNvSpPr/>
          <p:nvPr/>
        </p:nvSpPr>
        <p:spPr>
          <a:xfrm>
            <a:off x="8060065" y="4554106"/>
            <a:ext cx="1015975" cy="76198"/>
          </a:xfrm>
          <a:prstGeom prst="rect">
            <a:avLst/>
          </a:prstGeom>
          <a:solidFill>
            <a:srgbClr val="E88C6F"/>
          </a:solidFill>
          <a:ln/>
        </p:spPr>
        <p:txBody>
          <a:bodyPr/>
          <a:lstStyle/>
          <a:p>
            <a:endParaRPr lang="en-US"/>
          </a:p>
        </p:txBody>
      </p:sp>
      <p:sp>
        <p:nvSpPr>
          <p:cNvPr id="12"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F1"/>
        </a:solidFill>
        <a:effectLst/>
      </p:bgPr>
    </p:bg>
    <p:spTree>
      <p:nvGrpSpPr>
        <p:cNvPr id="1" name=""/>
        <p:cNvGrpSpPr/>
        <p:nvPr/>
      </p:nvGrpSpPr>
      <p:grpSpPr>
        <a:xfrm>
          <a:off x="0" y="0"/>
          <a:ext cx="0" cy="0"/>
          <a:chOff x="0" y="0"/>
          <a:chExt cx="0" cy="0"/>
        </a:xfrm>
      </p:grpSpPr>
      <p:sp>
        <p:nvSpPr>
          <p:cNvPr id="2" name="Text 0"/>
          <p:cNvSpPr/>
          <p:nvPr/>
        </p:nvSpPr>
        <p:spPr>
          <a:xfrm>
            <a:off x="1523962" y="1777956"/>
            <a:ext cx="9143771" cy="1269968"/>
          </a:xfrm>
          <a:prstGeom prst="rect">
            <a:avLst/>
          </a:prstGeom>
          <a:noFill/>
          <a:ln/>
        </p:spPr>
        <p:txBody>
          <a:bodyPr wrap="square" lIns="1016" tIns="1016" rIns="1016" bIns="1016" rtlCol="0" anchor="t"/>
          <a:lstStyle/>
          <a:p>
            <a:pPr marL="0" indent="0" algn="ctr">
              <a:lnSpc>
                <a:spcPct val="120000"/>
              </a:lnSpc>
              <a:buNone/>
            </a:pPr>
            <a:r>
              <a:rPr lang="en-US" sz="2900" b="1" dirty="0">
                <a:solidFill>
                  <a:srgbClr val="7C3AED"/>
                </a:solidFill>
                <a:latin typeface="Calibri" pitchFamily="34" charset="0"/>
                <a:ea typeface="Calibri" pitchFamily="34" charset="-122"/>
                <a:cs typeface="Calibri" pitchFamily="34" charset="-120"/>
              </a:rPr>
              <a:t>Key Takeaways
</a:t>
            </a:r>
            <a:endParaRPr lang="en-US" sz="2900" dirty="0"/>
          </a:p>
        </p:txBody>
      </p:sp>
      <p:sp>
        <p:nvSpPr>
          <p:cNvPr id="3" name="Text 1"/>
          <p:cNvSpPr/>
          <p:nvPr/>
        </p:nvSpPr>
        <p:spPr>
          <a:xfrm>
            <a:off x="1523962" y="3428914"/>
            <a:ext cx="9143771" cy="2400240"/>
          </a:xfrm>
          <a:prstGeom prst="rect">
            <a:avLst/>
          </a:prstGeom>
          <a:noFill/>
          <a:ln/>
        </p:spPr>
        <p:txBody>
          <a:bodyPr wrap="square" lIns="1016" tIns="1016" rIns="1016" bIns="1016" rtlCol="0" anchor="t"/>
          <a:lstStyle/>
          <a:p>
            <a:pPr marL="0" indent="0" algn="ctr">
              <a:lnSpc>
                <a:spcPct val="150000"/>
              </a:lnSpc>
              <a:buNone/>
            </a:pPr>
            <a:r>
              <a:rPr lang="en-US" sz="1300" dirty="0">
                <a:solidFill>
                  <a:srgbClr val="475569"/>
                </a:solidFill>
                <a:latin typeface="Calibri" pitchFamily="34" charset="0"/>
                <a:ea typeface="Calibri" pitchFamily="34" charset="-122"/>
                <a:cs typeface="Calibri" pitchFamily="34" charset="-120"/>
              </a:rPr>
              <a:t>Human trafficking is a pervasive issue affecting communities nationwide. Awareness, education, and open communication are vital in prevention. Families must recognize warning signs and engage in proactive measures. Together, we can create safer environments for children and youth, ensuring they live free from exploitation. Let’s commit to being informed advocates and support systems, fostering resilience and hope in our communities.
</a:t>
            </a:r>
            <a:endParaRPr lang="en-US" sz="1300" dirty="0"/>
          </a:p>
        </p:txBody>
      </p:sp>
      <p:sp>
        <p:nvSpPr>
          <p:cNvPr id="4" name="Text 2"/>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6" name="Picture 5">
            <a:extLst>
              <a:ext uri="{FF2B5EF4-FFF2-40B4-BE49-F238E27FC236}">
                <a16:creationId xmlns:a16="http://schemas.microsoft.com/office/drawing/2014/main" id="{75C6CB79-5E29-4114-3AA4-F621A7709B57}"/>
              </a:ext>
            </a:extLst>
          </p:cNvPr>
          <p:cNvPicPr>
            <a:picLocks noChangeAspect="1"/>
          </p:cNvPicPr>
          <p:nvPr/>
        </p:nvPicPr>
        <p:blipFill>
          <a:blip r:embed="rId3"/>
          <a:stretch>
            <a:fillRect/>
          </a:stretch>
        </p:blipFill>
        <p:spPr>
          <a:xfrm>
            <a:off x="1431796" y="756257"/>
            <a:ext cx="1817824" cy="16547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1029</Words>
  <Application>Microsoft Office PowerPoint</Application>
  <PresentationFormat>Widescreen</PresentationFormat>
  <Paragraphs>87</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ALUNEY ELFERR DE ALBUQUERQUE SILVA</cp:lastModifiedBy>
  <cp:revision>2</cp:revision>
  <dcterms:created xsi:type="dcterms:W3CDTF">2026-07-24T04:41:11Z</dcterms:created>
  <dcterms:modified xsi:type="dcterms:W3CDTF">2026-07-24T04:43:27Z</dcterms:modified>
</cp:coreProperties>
</file>